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89" r:id="rId5"/>
    <p:sldId id="298" r:id="rId6"/>
    <p:sldId id="297" r:id="rId7"/>
    <p:sldId id="259" r:id="rId8"/>
    <p:sldId id="290" r:id="rId9"/>
    <p:sldId id="292" r:id="rId10"/>
    <p:sldId id="293" r:id="rId11"/>
    <p:sldId id="294" r:id="rId12"/>
    <p:sldId id="295" r:id="rId13"/>
    <p:sldId id="296"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12192000" cy="6858000"/>
  <p:notesSz cx="6858000" cy="9144000"/>
  <p:defaultTextStyle>
    <a:lvl1pPr>
      <a:defRPr>
        <a:latin typeface="+mj-lt"/>
        <a:ea typeface="+mj-ea"/>
        <a:cs typeface="+mj-cs"/>
        <a:sym typeface="Helvetica Neue"/>
      </a:defRPr>
    </a:lvl1pPr>
    <a:lvl2pPr>
      <a:defRPr>
        <a:latin typeface="+mj-lt"/>
        <a:ea typeface="+mj-ea"/>
        <a:cs typeface="+mj-cs"/>
        <a:sym typeface="Helvetica Neue"/>
      </a:defRPr>
    </a:lvl2pPr>
    <a:lvl3pPr>
      <a:defRPr>
        <a:latin typeface="+mj-lt"/>
        <a:ea typeface="+mj-ea"/>
        <a:cs typeface="+mj-cs"/>
        <a:sym typeface="Helvetica Neue"/>
      </a:defRPr>
    </a:lvl3pPr>
    <a:lvl4pPr>
      <a:defRPr>
        <a:latin typeface="+mj-lt"/>
        <a:ea typeface="+mj-ea"/>
        <a:cs typeface="+mj-cs"/>
        <a:sym typeface="Helvetica Neue"/>
      </a:defRPr>
    </a:lvl4pPr>
    <a:lvl5pPr>
      <a:defRPr>
        <a:latin typeface="+mj-lt"/>
        <a:ea typeface="+mj-ea"/>
        <a:cs typeface="+mj-cs"/>
        <a:sym typeface="Helvetica Neue"/>
      </a:defRPr>
    </a:lvl5pPr>
    <a:lvl6pPr>
      <a:defRPr>
        <a:latin typeface="+mj-lt"/>
        <a:ea typeface="+mj-ea"/>
        <a:cs typeface="+mj-cs"/>
        <a:sym typeface="Helvetica Neue"/>
      </a:defRPr>
    </a:lvl6pPr>
    <a:lvl7pPr>
      <a:defRPr>
        <a:latin typeface="+mj-lt"/>
        <a:ea typeface="+mj-ea"/>
        <a:cs typeface="+mj-cs"/>
        <a:sym typeface="Helvetica Neue"/>
      </a:defRPr>
    </a:lvl7pPr>
    <a:lvl8pPr>
      <a:defRPr>
        <a:latin typeface="+mj-lt"/>
        <a:ea typeface="+mj-ea"/>
        <a:cs typeface="+mj-cs"/>
        <a:sym typeface="Helvetica Neue"/>
      </a:defRPr>
    </a:lvl8pPr>
    <a:lvl9pPr>
      <a:defRPr>
        <a:latin typeface="+mj-lt"/>
        <a:ea typeface="+mj-ea"/>
        <a:cs typeface="+mj-cs"/>
        <a:sym typeface="Helvetica Neue"/>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D0CB"/>
          </a:solidFill>
        </a:fill>
      </a:tcStyle>
    </a:wholeTbl>
    <a:band2H>
      <a:tcTxStyle/>
      <a:tcStyle>
        <a:tcBdr/>
        <a:fill>
          <a:solidFill>
            <a:srgbClr val="F4E9E7"/>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5D8CA"/>
          </a:solidFill>
        </a:fill>
      </a:tcStyle>
    </a:wholeTbl>
    <a:band2H>
      <a:tcTxStyle/>
      <a:tcStyle>
        <a:tcBdr/>
        <a:fill>
          <a:solidFill>
            <a:srgbClr val="FAEC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8D0CD"/>
          </a:solidFill>
        </a:fill>
      </a:tcStyle>
    </a:wholeTbl>
    <a:band2H>
      <a:tcTxStyle/>
      <a:tcStyle>
        <a:tcBdr/>
        <a:fill>
          <a:solidFill>
            <a:srgbClr val="EDE9E8"/>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firstRow>
  </a:tblStyle>
  <a:tblStyle styleId="{CF821DB8-F4EB-4A41-A1BA-3FCAFE7338EE}"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DFD9"/>
          </a:solidFill>
        </a:fill>
      </a:tcStyle>
    </a:wholeTbl>
    <a:band2H>
      <a:tcTxStyle/>
      <a:tcStyle>
        <a:tcBdr/>
        <a:fill>
          <a:solidFill>
            <a:srgbClr val="EEF0ED"/>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firstRow>
  </a:tblStyle>
  <a:tblStyle styleId="{33BA23B1-9221-436E-865A-0063620EA4FD}"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48312"/>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E48312"/>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4660"/>
  </p:normalViewPr>
  <p:slideViewPr>
    <p:cSldViewPr snapToGrid="0">
      <p:cViewPr varScale="1">
        <p:scale>
          <a:sx n="74" d="100"/>
          <a:sy n="74" d="100"/>
        </p:scale>
        <p:origin x="70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7" name="Shape 4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2990934"/>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1524000" y="0"/>
            <a:ext cx="9144000" cy="3509963"/>
          </a:xfrm>
          <a:prstGeom prst="rect">
            <a:avLst/>
          </a:prstGeom>
        </p:spPr>
        <p:txBody>
          <a:bodyPr anchor="b"/>
          <a:lstStyle>
            <a:lvl1pPr algn="ctr">
              <a:defRPr sz="6000"/>
            </a:lvl1pPr>
          </a:lstStyle>
          <a:p>
            <a:pPr lvl="0">
              <a:defRPr sz="1800"/>
            </a:pPr>
            <a:r>
              <a:rPr sz="6000"/>
              <a:t>Click to edit Master title style</a:t>
            </a:r>
          </a:p>
        </p:txBody>
      </p:sp>
      <p:sp>
        <p:nvSpPr>
          <p:cNvPr id="7" name="Shape 7"/>
          <p:cNvSpPr>
            <a:spLocks noGrp="1"/>
          </p:cNvSpPr>
          <p:nvPr>
            <p:ph type="body" idx="1"/>
          </p:nvPr>
        </p:nvSpPr>
        <p:spPr>
          <a:xfrm>
            <a:off x="1524000" y="3602037"/>
            <a:ext cx="9144000" cy="3255963"/>
          </a:xfrm>
          <a:prstGeom prst="rect">
            <a:avLst/>
          </a:prstGeom>
        </p:spPr>
        <p:txBody>
          <a:bodyPr/>
          <a:lstStyle>
            <a:lvl1pPr marL="0" indent="0" algn="ctr">
              <a:buSzTx/>
              <a:buFontTx/>
              <a:buNone/>
              <a:defRPr sz="2400"/>
            </a:lvl1pPr>
          </a:lstStyle>
          <a:p>
            <a:pPr lvl="0">
              <a:defRPr sz="1800"/>
            </a:pPr>
            <a:r>
              <a:rPr sz="2400"/>
              <a:t>Click to edit Master subtitle style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Click to edit Master title style</a:t>
            </a:r>
          </a:p>
        </p:txBody>
      </p:sp>
      <p:sp>
        <p:nvSpPr>
          <p:cNvPr id="40" name="Shape 40"/>
          <p:cNvSpPr>
            <a:spLocks noGrp="1"/>
          </p:cNvSpPr>
          <p:nvPr>
            <p:ph type="body" idx="1"/>
          </p:nvPr>
        </p:nvSpPr>
        <p:spPr>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8724900" y="0"/>
            <a:ext cx="2628900" cy="6542089"/>
          </a:xfrm>
          <a:prstGeom prst="rect">
            <a:avLst/>
          </a:prstGeom>
        </p:spPr>
        <p:txBody>
          <a:bodyPr/>
          <a:lstStyle/>
          <a:p>
            <a:pPr lvl="0">
              <a:defRPr sz="1800"/>
            </a:pPr>
            <a:r>
              <a:rPr sz="4400"/>
              <a:t>Click to edit Master title style</a:t>
            </a:r>
          </a:p>
        </p:txBody>
      </p:sp>
      <p:sp>
        <p:nvSpPr>
          <p:cNvPr id="44" name="Shape 44"/>
          <p:cNvSpPr>
            <a:spLocks noGrp="1"/>
          </p:cNvSpPr>
          <p:nvPr>
            <p:ph type="body" idx="1"/>
          </p:nvPr>
        </p:nvSpPr>
        <p:spPr>
          <a:xfrm>
            <a:off x="838200" y="365125"/>
            <a:ext cx="7734300" cy="6492875"/>
          </a:xfrm>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Click to edit Master title style</a:t>
            </a:r>
          </a:p>
        </p:txBody>
      </p:sp>
      <p:sp>
        <p:nvSpPr>
          <p:cNvPr id="11" name="Shape 11"/>
          <p:cNvSpPr>
            <a:spLocks noGrp="1"/>
          </p:cNvSpPr>
          <p:nvPr>
            <p:ph type="body" idx="1"/>
          </p:nvPr>
        </p:nvSpPr>
        <p:spPr>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831850" y="0"/>
            <a:ext cx="10515600" cy="4562475"/>
          </a:xfrm>
          <a:prstGeom prst="rect">
            <a:avLst/>
          </a:prstGeom>
        </p:spPr>
        <p:txBody>
          <a:bodyPr anchor="b"/>
          <a:lstStyle>
            <a:lvl1pPr>
              <a:defRPr sz="6000"/>
            </a:lvl1pPr>
          </a:lstStyle>
          <a:p>
            <a:pPr lvl="0">
              <a:defRPr sz="1800"/>
            </a:pPr>
            <a:r>
              <a:rPr sz="6000"/>
              <a:t>Click to edit Master title style</a:t>
            </a:r>
          </a:p>
        </p:txBody>
      </p:sp>
      <p:sp>
        <p:nvSpPr>
          <p:cNvPr id="15" name="Shape 15"/>
          <p:cNvSpPr>
            <a:spLocks noGrp="1"/>
          </p:cNvSpPr>
          <p:nvPr>
            <p:ph type="body" idx="1"/>
          </p:nvPr>
        </p:nvSpPr>
        <p:spPr>
          <a:xfrm>
            <a:off x="831850" y="4589462"/>
            <a:ext cx="10515600" cy="2268539"/>
          </a:xfrm>
          <a:prstGeom prst="rect">
            <a:avLst/>
          </a:prstGeom>
        </p:spPr>
        <p:txBody>
          <a:bodyPr/>
          <a:lstStyle>
            <a:lvl1pPr marL="0" indent="0">
              <a:buSzTx/>
              <a:buFontTx/>
              <a:buNone/>
              <a:defRPr sz="2400">
                <a:solidFill>
                  <a:srgbClr val="888888"/>
                </a:solidFill>
              </a:defRPr>
            </a:lvl1pPr>
          </a:lstStyle>
          <a:p>
            <a:pPr lvl="0">
              <a:defRPr sz="1800">
                <a:solidFill>
                  <a:srgbClr val="000000"/>
                </a:solidFill>
              </a:defRPr>
            </a:pPr>
            <a:r>
              <a:rPr sz="2400">
                <a:solidFill>
                  <a:srgbClr val="888888"/>
                </a:solidFill>
              </a:rPr>
              <a:t>Edit Master text styles</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Click to edit Master title style</a:t>
            </a:r>
          </a:p>
        </p:txBody>
      </p:sp>
      <p:sp>
        <p:nvSpPr>
          <p:cNvPr id="19" name="Shape 19"/>
          <p:cNvSpPr>
            <a:spLocks noGrp="1"/>
          </p:cNvSpPr>
          <p:nvPr>
            <p:ph type="body" idx="1"/>
          </p:nvPr>
        </p:nvSpPr>
        <p:spPr>
          <a:xfrm>
            <a:off x="838200" y="1825625"/>
            <a:ext cx="5181600" cy="5032375"/>
          </a:xfrm>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839787" y="365125"/>
            <a:ext cx="10515601" cy="1325563"/>
          </a:xfrm>
          <a:prstGeom prst="rect">
            <a:avLst/>
          </a:prstGeom>
        </p:spPr>
        <p:txBody>
          <a:bodyPr/>
          <a:lstStyle/>
          <a:p>
            <a:pPr lvl="0">
              <a:defRPr sz="1800"/>
            </a:pPr>
            <a:r>
              <a:rPr sz="4400"/>
              <a:t>Click to edit Master title style</a:t>
            </a:r>
          </a:p>
        </p:txBody>
      </p:sp>
      <p:sp>
        <p:nvSpPr>
          <p:cNvPr id="23" name="Shape 23"/>
          <p:cNvSpPr>
            <a:spLocks noGrp="1"/>
          </p:cNvSpPr>
          <p:nvPr>
            <p:ph type="body" idx="1"/>
          </p:nvPr>
        </p:nvSpPr>
        <p:spPr>
          <a:xfrm>
            <a:off x="839787" y="1681163"/>
            <a:ext cx="5157790" cy="823914"/>
          </a:xfrm>
          <a:prstGeom prst="rect">
            <a:avLst/>
          </a:prstGeom>
        </p:spPr>
        <p:txBody>
          <a:bodyPr anchor="b"/>
          <a:lstStyle>
            <a:lvl1pPr marL="0" indent="0">
              <a:buSzTx/>
              <a:buFontTx/>
              <a:buNone/>
              <a:defRPr sz="2400" b="1"/>
            </a:lvl1pPr>
          </a:lstStyle>
          <a:p>
            <a:pPr lvl="0">
              <a:defRPr sz="1800" b="0"/>
            </a:pPr>
            <a:r>
              <a:rPr sz="2400" b="1"/>
              <a:t>Edit Master text styles</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xfrm>
            <a:off x="838200" y="0"/>
            <a:ext cx="10515600" cy="2055813"/>
          </a:xfrm>
          <a:prstGeom prst="rect">
            <a:avLst/>
          </a:prstGeom>
        </p:spPr>
        <p:txBody>
          <a:bodyPr/>
          <a:lstStyle/>
          <a:p>
            <a:pPr lvl="0">
              <a:defRPr sz="1800"/>
            </a:pPr>
            <a:r>
              <a:rPr sz="4400"/>
              <a:t>Click to edit Master title style</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839787" y="0"/>
            <a:ext cx="3932240" cy="2057400"/>
          </a:xfrm>
          <a:prstGeom prst="rect">
            <a:avLst/>
          </a:prstGeom>
        </p:spPr>
        <p:txBody>
          <a:bodyPr anchor="b"/>
          <a:lstStyle>
            <a:lvl1pPr>
              <a:defRPr sz="3200"/>
            </a:lvl1pPr>
          </a:lstStyle>
          <a:p>
            <a:pPr lvl="0">
              <a:defRPr sz="1800"/>
            </a:pPr>
            <a:r>
              <a:rPr sz="3200"/>
              <a:t>Click to edit Master title style</a:t>
            </a:r>
          </a:p>
        </p:txBody>
      </p:sp>
      <p:sp>
        <p:nvSpPr>
          <p:cNvPr id="32" name="Shape 32"/>
          <p:cNvSpPr>
            <a:spLocks noGrp="1"/>
          </p:cNvSpPr>
          <p:nvPr>
            <p:ph type="body" idx="1"/>
          </p:nvPr>
        </p:nvSpPr>
        <p:spPr>
          <a:xfrm>
            <a:off x="5183187" y="987425"/>
            <a:ext cx="6172202" cy="587057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lvl="0">
              <a:defRPr sz="1800"/>
            </a:pPr>
            <a:r>
              <a:rPr sz="3200"/>
              <a:t>Edit Master text styles</a:t>
            </a:r>
          </a:p>
          <a:p>
            <a:pPr lvl="1">
              <a:defRPr sz="1800"/>
            </a:pPr>
            <a:r>
              <a:rPr sz="3200"/>
              <a:t>Second level</a:t>
            </a:r>
          </a:p>
          <a:p>
            <a:pPr lvl="2">
              <a:defRPr sz="1800"/>
            </a:pPr>
            <a:r>
              <a:rPr sz="3200"/>
              <a:t>Third level</a:t>
            </a:r>
          </a:p>
          <a:p>
            <a:pPr lvl="3">
              <a:defRPr sz="1800"/>
            </a:pPr>
            <a:r>
              <a:rPr sz="3200"/>
              <a:t>Fourth level</a:t>
            </a:r>
          </a:p>
          <a:p>
            <a:pPr lvl="4">
              <a:defRPr sz="1800"/>
            </a:pPr>
            <a:r>
              <a:rPr sz="3200"/>
              <a:t>Fifth level</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839787" y="0"/>
            <a:ext cx="3932240" cy="2057400"/>
          </a:xfrm>
          <a:prstGeom prst="rect">
            <a:avLst/>
          </a:prstGeom>
        </p:spPr>
        <p:txBody>
          <a:bodyPr anchor="b"/>
          <a:lstStyle>
            <a:lvl1pPr>
              <a:defRPr sz="3200"/>
            </a:lvl1pPr>
          </a:lstStyle>
          <a:p>
            <a:pPr lvl="0">
              <a:defRPr sz="1800"/>
            </a:pPr>
            <a:r>
              <a:rPr sz="3200"/>
              <a:t>Click to edit Master title style</a:t>
            </a:r>
          </a:p>
        </p:txBody>
      </p:sp>
      <p:sp>
        <p:nvSpPr>
          <p:cNvPr id="36" name="Shape 36"/>
          <p:cNvSpPr>
            <a:spLocks noGrp="1"/>
          </p:cNvSpPr>
          <p:nvPr>
            <p:ph type="body" idx="1"/>
          </p:nvPr>
        </p:nvSpPr>
        <p:spPr>
          <a:xfrm>
            <a:off x="839787" y="2057400"/>
            <a:ext cx="3932240" cy="4800600"/>
          </a:xfrm>
          <a:prstGeom prst="rect">
            <a:avLst/>
          </a:prstGeom>
        </p:spPr>
        <p:txBody>
          <a:bodyPr/>
          <a:lstStyle>
            <a:lvl1pPr marL="0" indent="0">
              <a:buSzTx/>
              <a:buFontTx/>
              <a:buNone/>
              <a:defRPr sz="1600"/>
            </a:lvl1pPr>
          </a:lstStyle>
          <a:p>
            <a:pPr lvl="0">
              <a:defRPr sz="1800"/>
            </a:pPr>
            <a:r>
              <a:rPr sz="1600"/>
              <a:t>Edit Master text styles</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230186"/>
            <a:ext cx="10515600" cy="159544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pPr lvl="0">
              <a:defRPr sz="1800"/>
            </a:pPr>
            <a:r>
              <a:rPr sz="4400"/>
              <a:t>Click to edit Master title style</a:t>
            </a:r>
          </a:p>
        </p:txBody>
      </p:sp>
      <p:sp>
        <p:nvSpPr>
          <p:cNvPr id="3" name="Shape 3"/>
          <p:cNvSpPr>
            <a:spLocks noGrp="1"/>
          </p:cNvSpPr>
          <p:nvPr>
            <p:ph type="body" idx="1"/>
          </p:nvPr>
        </p:nvSpPr>
        <p:spPr>
          <a:xfrm>
            <a:off x="838200" y="1825625"/>
            <a:ext cx="10515600" cy="50323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 name="Shape 4"/>
          <p:cNvSpPr>
            <a:spLocks noGrp="1"/>
          </p:cNvSpPr>
          <p:nvPr>
            <p:ph type="sldNum" sz="quarter" idx="2"/>
          </p:nvPr>
        </p:nvSpPr>
        <p:spPr>
          <a:xfrm>
            <a:off x="8610600" y="6404292"/>
            <a:ext cx="2743200" cy="269239"/>
          </a:xfrm>
          <a:prstGeom prst="rect">
            <a:avLst/>
          </a:prstGeom>
          <a:ln w="12700">
            <a:miter lim="400000"/>
          </a:ln>
        </p:spPr>
        <p:txBody>
          <a:bodyPr lIns="45718" tIns="45718" rIns="45718" bIns="45718" anchor="ctr">
            <a:spAutoFit/>
          </a:bodyPr>
          <a:lstStyle>
            <a:lvl1pPr algn="r">
              <a:defRPr sz="1200">
                <a:solidFill>
                  <a:srgbClr val="888888"/>
                </a:solid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nSpc>
          <a:spcPct val="90000"/>
        </a:lnSpc>
        <a:defRPr sz="4400">
          <a:latin typeface="Calibri Light"/>
          <a:ea typeface="Calibri Light"/>
          <a:cs typeface="Calibri Light"/>
          <a:sym typeface="Calibri Light"/>
        </a:defRPr>
      </a:lvl1pPr>
      <a:lvl2pPr>
        <a:lnSpc>
          <a:spcPct val="90000"/>
        </a:lnSpc>
        <a:defRPr sz="4400">
          <a:latin typeface="Calibri Light"/>
          <a:ea typeface="Calibri Light"/>
          <a:cs typeface="Calibri Light"/>
          <a:sym typeface="Calibri Light"/>
        </a:defRPr>
      </a:lvl2pPr>
      <a:lvl3pPr>
        <a:lnSpc>
          <a:spcPct val="90000"/>
        </a:lnSpc>
        <a:defRPr sz="4400">
          <a:latin typeface="Calibri Light"/>
          <a:ea typeface="Calibri Light"/>
          <a:cs typeface="Calibri Light"/>
          <a:sym typeface="Calibri Light"/>
        </a:defRPr>
      </a:lvl3pPr>
      <a:lvl4pPr>
        <a:lnSpc>
          <a:spcPct val="90000"/>
        </a:lnSpc>
        <a:defRPr sz="4400">
          <a:latin typeface="Calibri Light"/>
          <a:ea typeface="Calibri Light"/>
          <a:cs typeface="Calibri Light"/>
          <a:sym typeface="Calibri Light"/>
        </a:defRPr>
      </a:lvl4pPr>
      <a:lvl5pPr>
        <a:lnSpc>
          <a:spcPct val="90000"/>
        </a:lnSpc>
        <a:defRPr sz="4400">
          <a:latin typeface="Calibri Light"/>
          <a:ea typeface="Calibri Light"/>
          <a:cs typeface="Calibri Light"/>
          <a:sym typeface="Calibri Light"/>
        </a:defRPr>
      </a:lvl5pPr>
      <a:lvl6pPr>
        <a:lnSpc>
          <a:spcPct val="90000"/>
        </a:lnSpc>
        <a:defRPr sz="4400">
          <a:latin typeface="Calibri Light"/>
          <a:ea typeface="Calibri Light"/>
          <a:cs typeface="Calibri Light"/>
          <a:sym typeface="Calibri Light"/>
        </a:defRPr>
      </a:lvl6pPr>
      <a:lvl7pPr>
        <a:lnSpc>
          <a:spcPct val="90000"/>
        </a:lnSpc>
        <a:defRPr sz="4400">
          <a:latin typeface="Calibri Light"/>
          <a:ea typeface="Calibri Light"/>
          <a:cs typeface="Calibri Light"/>
          <a:sym typeface="Calibri Light"/>
        </a:defRPr>
      </a:lvl7pPr>
      <a:lvl8pPr>
        <a:lnSpc>
          <a:spcPct val="90000"/>
        </a:lnSpc>
        <a:defRPr sz="4400">
          <a:latin typeface="Calibri Light"/>
          <a:ea typeface="Calibri Light"/>
          <a:cs typeface="Calibri Light"/>
          <a:sym typeface="Calibri Light"/>
        </a:defRPr>
      </a:lvl8pPr>
      <a:lvl9pPr>
        <a:lnSpc>
          <a:spcPct val="90000"/>
        </a:lnSpc>
        <a:defRPr sz="4400">
          <a:latin typeface="Calibri Light"/>
          <a:ea typeface="Calibri Light"/>
          <a:cs typeface="Calibri Light"/>
          <a:sym typeface="Calibri Light"/>
        </a:defRPr>
      </a:lvl9pPr>
    </p:titleStyle>
    <p:bodyStyle>
      <a:lvl1pPr marL="228600" indent="-228600">
        <a:lnSpc>
          <a:spcPct val="90000"/>
        </a:lnSpc>
        <a:spcBef>
          <a:spcPts val="1000"/>
        </a:spcBef>
        <a:buSzPct val="100000"/>
        <a:buFont typeface="Arial"/>
        <a:buChar char="•"/>
        <a:defRPr sz="2800">
          <a:latin typeface="Calibri"/>
          <a:ea typeface="Calibri"/>
          <a:cs typeface="Calibri"/>
          <a:sym typeface="Calibri"/>
        </a:defRPr>
      </a:lvl1pPr>
      <a:lvl2pPr marL="723900" indent="-266700">
        <a:lnSpc>
          <a:spcPct val="90000"/>
        </a:lnSpc>
        <a:spcBef>
          <a:spcPts val="1000"/>
        </a:spcBef>
        <a:buSzPct val="100000"/>
        <a:buFont typeface="Arial"/>
        <a:buChar char="•"/>
        <a:defRPr sz="2800">
          <a:latin typeface="Calibri"/>
          <a:ea typeface="Calibri"/>
          <a:cs typeface="Calibri"/>
          <a:sym typeface="Calibri"/>
        </a:defRPr>
      </a:lvl2pPr>
      <a:lvl3pPr marL="1234438" indent="-320038">
        <a:lnSpc>
          <a:spcPct val="90000"/>
        </a:lnSpc>
        <a:spcBef>
          <a:spcPts val="1000"/>
        </a:spcBef>
        <a:buSzPct val="100000"/>
        <a:buFont typeface="Arial"/>
        <a:buChar char="•"/>
        <a:defRPr sz="2800">
          <a:latin typeface="Calibri"/>
          <a:ea typeface="Calibri"/>
          <a:cs typeface="Calibri"/>
          <a:sym typeface="Calibri"/>
        </a:defRPr>
      </a:lvl3pPr>
      <a:lvl4pPr marL="1727200" indent="-355600">
        <a:lnSpc>
          <a:spcPct val="90000"/>
        </a:lnSpc>
        <a:spcBef>
          <a:spcPts val="1000"/>
        </a:spcBef>
        <a:buSzPct val="100000"/>
        <a:buFont typeface="Arial"/>
        <a:buChar char="•"/>
        <a:defRPr sz="2800">
          <a:latin typeface="Calibri"/>
          <a:ea typeface="Calibri"/>
          <a:cs typeface="Calibri"/>
          <a:sym typeface="Calibri"/>
        </a:defRPr>
      </a:lvl4pPr>
      <a:lvl5pPr marL="2184400" indent="-355600">
        <a:lnSpc>
          <a:spcPct val="90000"/>
        </a:lnSpc>
        <a:spcBef>
          <a:spcPts val="1000"/>
        </a:spcBef>
        <a:buSzPct val="100000"/>
        <a:buFont typeface="Arial"/>
        <a:buChar char="•"/>
        <a:defRPr sz="2800">
          <a:latin typeface="Calibri"/>
          <a:ea typeface="Calibri"/>
          <a:cs typeface="Calibri"/>
          <a:sym typeface="Calibri"/>
        </a:defRPr>
      </a:lvl5pPr>
      <a:lvl6pPr marL="2641600" indent="-355600">
        <a:lnSpc>
          <a:spcPct val="90000"/>
        </a:lnSpc>
        <a:spcBef>
          <a:spcPts val="1000"/>
        </a:spcBef>
        <a:buSzPct val="100000"/>
        <a:buFont typeface="Arial"/>
        <a:buChar char="•"/>
        <a:defRPr sz="2800">
          <a:latin typeface="Calibri"/>
          <a:ea typeface="Calibri"/>
          <a:cs typeface="Calibri"/>
          <a:sym typeface="Calibri"/>
        </a:defRPr>
      </a:lvl6pPr>
      <a:lvl7pPr marL="3098800" indent="-355600">
        <a:lnSpc>
          <a:spcPct val="90000"/>
        </a:lnSpc>
        <a:spcBef>
          <a:spcPts val="1000"/>
        </a:spcBef>
        <a:buSzPct val="100000"/>
        <a:buFont typeface="Arial"/>
        <a:buChar char="•"/>
        <a:defRPr sz="2800">
          <a:latin typeface="Calibri"/>
          <a:ea typeface="Calibri"/>
          <a:cs typeface="Calibri"/>
          <a:sym typeface="Calibri"/>
        </a:defRPr>
      </a:lvl7pPr>
      <a:lvl8pPr marL="3556000" indent="-355600">
        <a:lnSpc>
          <a:spcPct val="90000"/>
        </a:lnSpc>
        <a:spcBef>
          <a:spcPts val="1000"/>
        </a:spcBef>
        <a:buSzPct val="100000"/>
        <a:buFont typeface="Arial"/>
        <a:buChar char="•"/>
        <a:defRPr sz="2800">
          <a:latin typeface="Calibri"/>
          <a:ea typeface="Calibri"/>
          <a:cs typeface="Calibri"/>
          <a:sym typeface="Calibri"/>
        </a:defRPr>
      </a:lvl8pPr>
      <a:lvl9pPr marL="4013200" indent="-355600">
        <a:lnSpc>
          <a:spcPct val="90000"/>
        </a:lnSpc>
        <a:spcBef>
          <a:spcPts val="1000"/>
        </a:spcBef>
        <a:buSzPct val="100000"/>
        <a:buFont typeface="Arial"/>
        <a:buChar char="•"/>
        <a:defRPr sz="28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algn="r">
        <a:defRPr sz="1200">
          <a:solidFill>
            <a:schemeClr val="tx1"/>
          </a:solidFill>
          <a:latin typeface="+mn-lt"/>
          <a:ea typeface="+mn-ea"/>
          <a:cs typeface="+mn-cs"/>
          <a:sym typeface="Calibri"/>
        </a:defRPr>
      </a:lvl2pPr>
      <a:lvl3pPr algn="r">
        <a:defRPr sz="1200">
          <a:solidFill>
            <a:schemeClr val="tx1"/>
          </a:solidFill>
          <a:latin typeface="+mn-lt"/>
          <a:ea typeface="+mn-ea"/>
          <a:cs typeface="+mn-cs"/>
          <a:sym typeface="Calibri"/>
        </a:defRPr>
      </a:lvl3pPr>
      <a:lvl4pPr algn="r">
        <a:defRPr sz="1200">
          <a:solidFill>
            <a:schemeClr val="tx1"/>
          </a:solidFill>
          <a:latin typeface="+mn-lt"/>
          <a:ea typeface="+mn-ea"/>
          <a:cs typeface="+mn-cs"/>
          <a:sym typeface="Calibri"/>
        </a:defRPr>
      </a:lvl4pPr>
      <a:lvl5pPr algn="r">
        <a:defRPr sz="1200">
          <a:solidFill>
            <a:schemeClr val="tx1"/>
          </a:solidFill>
          <a:latin typeface="+mn-lt"/>
          <a:ea typeface="+mn-ea"/>
          <a:cs typeface="+mn-cs"/>
          <a:sym typeface="Calibri"/>
        </a:defRPr>
      </a:lvl5pPr>
      <a:lvl6pPr algn="r">
        <a:defRPr sz="1200">
          <a:solidFill>
            <a:schemeClr val="tx1"/>
          </a:solidFill>
          <a:latin typeface="+mn-lt"/>
          <a:ea typeface="+mn-ea"/>
          <a:cs typeface="+mn-cs"/>
          <a:sym typeface="Calibri"/>
        </a:defRPr>
      </a:lvl6pPr>
      <a:lvl7pPr algn="r">
        <a:defRPr sz="1200">
          <a:solidFill>
            <a:schemeClr val="tx1"/>
          </a:solidFill>
          <a:latin typeface="+mn-lt"/>
          <a:ea typeface="+mn-ea"/>
          <a:cs typeface="+mn-cs"/>
          <a:sym typeface="Calibri"/>
        </a:defRPr>
      </a:lvl7pPr>
      <a:lvl8pPr algn="r">
        <a:defRPr sz="1200">
          <a:solidFill>
            <a:schemeClr val="tx1"/>
          </a:solidFill>
          <a:latin typeface="+mn-lt"/>
          <a:ea typeface="+mn-ea"/>
          <a:cs typeface="+mn-cs"/>
          <a:sym typeface="Calibri"/>
        </a:defRPr>
      </a:lvl8pPr>
      <a:lvl9pPr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Shape 49"/>
          <p:cNvSpPr>
            <a:spLocks noGrp="1"/>
          </p:cNvSpPr>
          <p:nvPr>
            <p:ph type="body" idx="1"/>
          </p:nvPr>
        </p:nvSpPr>
        <p:spPr>
          <a:xfrm>
            <a:off x="6203852" y="4085047"/>
            <a:ext cx="5888067" cy="431498"/>
          </a:xfrm>
          <a:prstGeom prst="rect">
            <a:avLst/>
          </a:prstGeom>
        </p:spPr>
        <p:txBody>
          <a:bodyPr>
            <a:noAutofit/>
          </a:bodyPr>
          <a:lstStyle>
            <a:lvl1pPr algn="r" defTabSz="649223">
              <a:spcBef>
                <a:spcPts val="700"/>
              </a:spcBef>
              <a:defRPr sz="2200" b="1">
                <a:solidFill>
                  <a:srgbClr val="740027"/>
                </a:solidFill>
              </a:defRPr>
            </a:lvl1pPr>
          </a:lstStyle>
          <a:p>
            <a:pPr lvl="0">
              <a:defRPr sz="1800" b="0">
                <a:solidFill>
                  <a:srgbClr val="000000"/>
                </a:solidFill>
              </a:defRPr>
            </a:pPr>
            <a:r>
              <a:rPr sz="3200" b="1" dirty="0">
                <a:solidFill>
                  <a:srgbClr val="740027"/>
                </a:solidFill>
              </a:rPr>
              <a:t>We Engineer your Digital Success</a:t>
            </a:r>
          </a:p>
        </p:txBody>
      </p:sp>
      <p:sp>
        <p:nvSpPr>
          <p:cNvPr id="50" name="Shape 50"/>
          <p:cNvSpPr/>
          <p:nvPr/>
        </p:nvSpPr>
        <p:spPr>
          <a:xfrm>
            <a:off x="1308296" y="5205936"/>
            <a:ext cx="10815708" cy="1239310"/>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lvl="0" algn="r" defTabSz="755932">
              <a:lnSpc>
                <a:spcPct val="90000"/>
              </a:lnSpc>
              <a:spcBef>
                <a:spcPts val="800"/>
              </a:spcBef>
            </a:pPr>
            <a:r>
              <a:rPr sz="2400" b="1" dirty="0">
                <a:solidFill>
                  <a:srgbClr val="1C1C1C"/>
                </a:solidFill>
                <a:latin typeface="Calibri"/>
                <a:ea typeface="Calibri"/>
                <a:cs typeface="Calibri"/>
                <a:sym typeface="Calibri"/>
              </a:rPr>
              <a:t>Proposal for Development </a:t>
            </a:r>
            <a:r>
              <a:rPr lang="en-IN" sz="2400" b="1" dirty="0">
                <a:solidFill>
                  <a:srgbClr val="1C1C1C"/>
                </a:solidFill>
                <a:latin typeface="Calibri"/>
                <a:ea typeface="Calibri"/>
                <a:cs typeface="Calibri"/>
                <a:sym typeface="Calibri"/>
              </a:rPr>
              <a:t>of </a:t>
            </a:r>
            <a:r>
              <a:rPr lang="en-IN" sz="2400" b="1" dirty="0">
                <a:latin typeface="Calibri"/>
                <a:ea typeface="Calibri"/>
                <a:cs typeface="Calibri"/>
                <a:sym typeface="Calibri"/>
              </a:rPr>
              <a:t>an Loyalty Point Management Application </a:t>
            </a:r>
            <a:endParaRPr sz="2400" b="1" dirty="0">
              <a:solidFill>
                <a:srgbClr val="1C1C1C"/>
              </a:solidFill>
              <a:latin typeface="Calibri"/>
              <a:ea typeface="Calibri"/>
              <a:cs typeface="Calibri"/>
              <a:sym typeface="Calibri"/>
            </a:endParaRPr>
          </a:p>
          <a:p>
            <a:pPr lvl="0" algn="r" defTabSz="755932">
              <a:lnSpc>
                <a:spcPct val="90000"/>
              </a:lnSpc>
              <a:spcBef>
                <a:spcPts val="800"/>
              </a:spcBef>
            </a:pPr>
            <a:endParaRPr sz="2400" b="1" dirty="0">
              <a:solidFill>
                <a:srgbClr val="1C1C1C"/>
              </a:solidFill>
              <a:latin typeface="Calibri"/>
              <a:ea typeface="Calibri"/>
              <a:cs typeface="Calibri"/>
              <a:sym typeface="Calibri"/>
            </a:endParaRPr>
          </a:p>
          <a:p>
            <a:pPr lvl="0" algn="r" defTabSz="755932">
              <a:lnSpc>
                <a:spcPct val="90000"/>
              </a:lnSpc>
              <a:spcBef>
                <a:spcPts val="800"/>
              </a:spcBef>
            </a:pPr>
            <a:r>
              <a:rPr sz="2000" b="1" dirty="0">
                <a:solidFill>
                  <a:srgbClr val="1C1C1C"/>
                </a:solidFill>
                <a:latin typeface="Calibri"/>
                <a:ea typeface="Calibri"/>
                <a:cs typeface="Calibri"/>
                <a:sym typeface="Calibri"/>
              </a:rPr>
              <a:t>Sep</a:t>
            </a:r>
            <a:r>
              <a:rPr lang="en-IN" sz="2000" b="1" dirty="0">
                <a:solidFill>
                  <a:srgbClr val="1C1C1C"/>
                </a:solidFill>
                <a:latin typeface="Calibri"/>
                <a:ea typeface="Calibri"/>
                <a:cs typeface="Calibri"/>
                <a:sym typeface="Calibri"/>
              </a:rPr>
              <a:t>t</a:t>
            </a:r>
            <a:r>
              <a:rPr sz="2000" b="1" dirty="0">
                <a:solidFill>
                  <a:srgbClr val="1C1C1C"/>
                </a:solidFill>
                <a:latin typeface="Calibri"/>
                <a:ea typeface="Calibri"/>
                <a:cs typeface="Calibri"/>
                <a:sym typeface="Calibri"/>
              </a:rPr>
              <a:t> 2016</a:t>
            </a:r>
          </a:p>
        </p:txBody>
      </p:sp>
      <p:sp>
        <p:nvSpPr>
          <p:cNvPr id="51" name="Shape 51"/>
          <p:cNvSpPr/>
          <p:nvPr/>
        </p:nvSpPr>
        <p:spPr>
          <a:xfrm>
            <a:off x="106017" y="6544340"/>
            <a:ext cx="2518013"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900">
                <a:latin typeface="Calibri"/>
                <a:ea typeface="Calibri"/>
                <a:cs typeface="Calibri"/>
                <a:sym typeface="Calibri"/>
              </a:defRPr>
            </a:lvl1pPr>
          </a:lstStyle>
          <a:p>
            <a:pPr lvl="0">
              <a:defRPr sz="1800"/>
            </a:pPr>
            <a:r>
              <a:rPr sz="900"/>
              <a:t>© 2016. All Rights  Reserved / www.verbat.com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2398181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6304586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8142204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422408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35" name="Group 135"/>
          <p:cNvGrpSpPr/>
          <p:nvPr/>
        </p:nvGrpSpPr>
        <p:grpSpPr>
          <a:xfrm>
            <a:off x="2100483" y="2791537"/>
            <a:ext cx="7653119" cy="1331286"/>
            <a:chOff x="0" y="0"/>
            <a:chExt cx="7653118" cy="1331285"/>
          </a:xfrm>
        </p:grpSpPr>
        <p:sp>
          <p:nvSpPr>
            <p:cNvPr id="133" name="Shape 133"/>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34" name="Shape 134"/>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Solution Overview</a:t>
              </a:r>
            </a:p>
          </p:txBody>
        </p:sp>
      </p:grpSp>
      <p:sp>
        <p:nvSpPr>
          <p:cNvPr id="136" name="Shape 13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14</a:t>
            </a:fld>
            <a:endParaRPr sz="1200">
              <a:solidFill>
                <a:srgbClr val="888888"/>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220926" y="207699"/>
            <a:ext cx="4523352"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Solution Overview</a:t>
            </a:r>
          </a:p>
        </p:txBody>
      </p:sp>
      <p:sp>
        <p:nvSpPr>
          <p:cNvPr id="139" name="Shape 139"/>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15</a:t>
            </a:fld>
            <a:endParaRPr sz="1200">
              <a:solidFill>
                <a:srgbClr val="888888"/>
              </a:solidFill>
            </a:endParaRPr>
          </a:p>
        </p:txBody>
      </p:sp>
      <p:sp>
        <p:nvSpPr>
          <p:cNvPr id="140" name="Shape 140"/>
          <p:cNvSpPr/>
          <p:nvPr/>
        </p:nvSpPr>
        <p:spPr>
          <a:xfrm>
            <a:off x="6747812" y="1984160"/>
            <a:ext cx="4386311" cy="3966474"/>
          </a:xfrm>
          <a:prstGeom prst="roundRect">
            <a:avLst>
              <a:gd name="adj" fmla="val 7702"/>
            </a:avLst>
          </a:prstGeom>
          <a:solidFill>
            <a:schemeClr val="accent2">
              <a:lumMod val="20000"/>
              <a:lumOff val="80000"/>
            </a:schemeClr>
          </a:solidFill>
          <a:ln w="25400" cap="flat">
            <a:solidFill>
              <a:srgbClr val="740026"/>
            </a:solidFill>
            <a:prstDash val="solid"/>
            <a:miter lim="800000"/>
          </a:ln>
          <a:effectLst/>
        </p:spPr>
        <p:txBody>
          <a:bodyPr wrap="square" lIns="0" tIns="0" rIns="0" bIns="0" numCol="1" anchor="t">
            <a:noAutofit/>
          </a:bodyPr>
          <a:lstStyle/>
          <a:p>
            <a:pPr lvl="0" algn="ctr">
              <a:buClr>
                <a:srgbClr val="000000"/>
              </a:buClr>
              <a:buSzPct val="100000"/>
            </a:pPr>
            <a:r>
              <a:rPr lang="en-IN" sz="2000" b="1" dirty="0">
                <a:solidFill>
                  <a:schemeClr val="tx1">
                    <a:lumMod val="85000"/>
                    <a:lumOff val="15000"/>
                  </a:schemeClr>
                </a:solidFill>
                <a:latin typeface="Calibri"/>
                <a:ea typeface="Calibri"/>
                <a:cs typeface="Calibri"/>
                <a:sym typeface="Calibri"/>
              </a:rPr>
              <a:t>Loyalty Point management application</a:t>
            </a:r>
          </a:p>
          <a:p>
            <a:pPr marL="285750" lvl="0" indent="-285750">
              <a:buClr>
                <a:srgbClr val="000000"/>
              </a:buClr>
              <a:buSzPct val="100000"/>
              <a:buFont typeface="Arial"/>
              <a:buChar char="•"/>
            </a:pPr>
            <a:endParaRPr lang="en-IN" dirty="0">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Customer, Retailer &amp; Admin as user base</a:t>
            </a:r>
            <a:endParaRPr lang="en-IN" dirty="0">
              <a:solidFill>
                <a:srgbClr val="FFFFFF"/>
              </a:solidFill>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Application Site admin to be hosted in web</a:t>
            </a:r>
          </a:p>
          <a:p>
            <a:pPr marL="285750" indent="-285750">
              <a:buClr>
                <a:srgbClr val="000000"/>
              </a:buClr>
              <a:buSzPct val="100000"/>
              <a:buFont typeface="Arial"/>
              <a:buChar char="•"/>
            </a:pPr>
            <a:r>
              <a:rPr lang="en-IN" dirty="0">
                <a:latin typeface="Calibri"/>
                <a:ea typeface="Calibri"/>
                <a:cs typeface="Calibri"/>
                <a:sym typeface="Calibri"/>
              </a:rPr>
              <a:t>API based data communication</a:t>
            </a:r>
          </a:p>
          <a:p>
            <a:pPr marL="285750" lvl="0" indent="-285750">
              <a:buClr>
                <a:srgbClr val="000000"/>
              </a:buClr>
              <a:buSzPct val="100000"/>
              <a:buFont typeface="Arial"/>
              <a:buChar char="•"/>
            </a:pPr>
            <a:r>
              <a:rPr lang="en-IN" dirty="0">
                <a:latin typeface="Calibri"/>
                <a:ea typeface="Calibri"/>
                <a:cs typeface="Calibri"/>
                <a:sym typeface="Calibri"/>
              </a:rPr>
              <a:t>Pre-classified offers</a:t>
            </a:r>
            <a:endParaRPr lang="en-IN" dirty="0">
              <a:solidFill>
                <a:srgbClr val="FFFFFF"/>
              </a:solidFill>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Complete management capabilities</a:t>
            </a:r>
          </a:p>
          <a:p>
            <a:pPr marL="285750" lvl="0" indent="-285750">
              <a:buClr>
                <a:srgbClr val="000000"/>
              </a:buClr>
              <a:buSzPct val="100000"/>
              <a:buFont typeface="Arial"/>
              <a:buChar char="•"/>
            </a:pPr>
            <a:r>
              <a:rPr lang="en-IN" dirty="0">
                <a:latin typeface="Calibri"/>
                <a:ea typeface="Calibri"/>
                <a:cs typeface="Calibri"/>
                <a:sym typeface="Calibri"/>
              </a:rPr>
              <a:t>Supports English &amp; Arabic Language</a:t>
            </a:r>
          </a:p>
          <a:p>
            <a:pPr marL="285750" lvl="0" indent="-285750">
              <a:buClr>
                <a:srgbClr val="000000"/>
              </a:buClr>
              <a:buSzPct val="100000"/>
              <a:buFont typeface="Arial"/>
              <a:buChar char="•"/>
            </a:pPr>
            <a:r>
              <a:rPr lang="en-IN" dirty="0">
                <a:latin typeface="Calibri"/>
                <a:ea typeface="Calibri"/>
                <a:cs typeface="Calibri"/>
                <a:sym typeface="Calibri"/>
              </a:rPr>
              <a:t>Universal App</a:t>
            </a:r>
          </a:p>
          <a:p>
            <a:pPr marL="285750" lvl="0" indent="-285750">
              <a:buClr>
                <a:srgbClr val="000000"/>
              </a:buClr>
              <a:buSzPct val="100000"/>
              <a:buFont typeface="Arial"/>
              <a:buChar char="•"/>
            </a:pPr>
            <a:r>
              <a:rPr lang="en-IN" dirty="0">
                <a:latin typeface="Calibri"/>
                <a:ea typeface="Calibri"/>
                <a:cs typeface="Calibri"/>
                <a:sym typeface="Calibri"/>
              </a:rPr>
              <a:t>Data communication is secured mode (SSL)</a:t>
            </a:r>
          </a:p>
          <a:p>
            <a:pPr lvl="0">
              <a:defRPr>
                <a:solidFill>
                  <a:srgbClr val="FFFFFF"/>
                </a:solidFill>
                <a:latin typeface="Calibri"/>
                <a:ea typeface="Calibri"/>
                <a:cs typeface="Calibri"/>
                <a:sym typeface="Calibri"/>
              </a:defRPr>
            </a:pPr>
            <a:endParaRPr dirty="0"/>
          </a:p>
        </p:txBody>
      </p:sp>
      <p:pic>
        <p:nvPicPr>
          <p:cNvPr id="7" name="Screen Shot 2016-09-07 at 1.55.43 PM.png"/>
          <p:cNvPicPr/>
          <p:nvPr/>
        </p:nvPicPr>
        <p:blipFill>
          <a:blip r:embed="rId3">
            <a:extLst/>
          </a:blip>
          <a:stretch>
            <a:fillRect/>
          </a:stretch>
        </p:blipFill>
        <p:spPr>
          <a:xfrm>
            <a:off x="1136022" y="1106984"/>
            <a:ext cx="5044148" cy="541952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5" name="Shape 145"/>
          <p:cNvSpPr/>
          <p:nvPr/>
        </p:nvSpPr>
        <p:spPr>
          <a:xfrm>
            <a:off x="285118" y="208724"/>
            <a:ext cx="691462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Work Flow - Customer</a:t>
            </a:r>
          </a:p>
        </p:txBody>
      </p:sp>
      <p:sp>
        <p:nvSpPr>
          <p:cNvPr id="146" name="Shape 14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16</a:t>
            </a:fld>
            <a:endParaRPr sz="1200">
              <a:solidFill>
                <a:srgbClr val="888888"/>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1527726"/>
            <a:ext cx="10001250" cy="504825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hape 149"/>
          <p:cNvSpPr/>
          <p:nvPr/>
        </p:nvSpPr>
        <p:spPr>
          <a:xfrm>
            <a:off x="285117" y="208724"/>
            <a:ext cx="6362920" cy="469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Work Flow - Retailer</a:t>
            </a:r>
          </a:p>
        </p:txBody>
      </p:sp>
      <p:sp>
        <p:nvSpPr>
          <p:cNvPr id="150" name="Shape 150"/>
          <p:cNvSpPr>
            <a:spLocks noGrp="1"/>
          </p:cNvSpPr>
          <p:nvPr>
            <p:ph type="sldNum" sz="quarter" idx="2"/>
          </p:nvPr>
        </p:nvSpPr>
        <p:spPr>
          <a:xfrm>
            <a:off x="9432235" y="6168721"/>
            <a:ext cx="2743202" cy="269242"/>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17</a:t>
            </a:fld>
            <a:endParaRPr sz="1200">
              <a:solidFill>
                <a:srgbClr val="888888"/>
              </a:solidFill>
            </a:endParaRPr>
          </a:p>
        </p:txBody>
      </p:sp>
      <p:pic>
        <p:nvPicPr>
          <p:cNvPr id="6" name="Screen Shot 2016-09-07 at 11.58.48 AM.png"/>
          <p:cNvPicPr/>
          <p:nvPr/>
        </p:nvPicPr>
        <p:blipFill>
          <a:blip r:embed="rId3">
            <a:extLst/>
          </a:blip>
          <a:stretch>
            <a:fillRect/>
          </a:stretch>
        </p:blipFill>
        <p:spPr>
          <a:xfrm>
            <a:off x="2597150" y="1378842"/>
            <a:ext cx="6997700" cy="47879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3" name="Shape 153"/>
          <p:cNvSpPr/>
          <p:nvPr/>
        </p:nvSpPr>
        <p:spPr>
          <a:xfrm>
            <a:off x="285117" y="208724"/>
            <a:ext cx="7085381" cy="5355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Application Work Flow </a:t>
            </a:r>
            <a:r>
              <a:rPr lang="en-IN" sz="3200" dirty="0">
                <a:solidFill>
                  <a:srgbClr val="FFFFFF"/>
                </a:solidFill>
              </a:rPr>
              <a:t>–</a:t>
            </a:r>
            <a:r>
              <a:rPr sz="3200" dirty="0">
                <a:solidFill>
                  <a:srgbClr val="FFFFFF"/>
                </a:solidFill>
              </a:rPr>
              <a:t> Admin</a:t>
            </a:r>
            <a:r>
              <a:rPr lang="en-IN" sz="3200" dirty="0">
                <a:solidFill>
                  <a:srgbClr val="FFFFFF"/>
                </a:solidFill>
              </a:rPr>
              <a:t> </a:t>
            </a:r>
            <a:r>
              <a:rPr sz="3200" dirty="0">
                <a:solidFill>
                  <a:srgbClr val="FFFFFF"/>
                </a:solidFill>
              </a:rPr>
              <a:t>(Web)</a:t>
            </a:r>
          </a:p>
        </p:txBody>
      </p:sp>
      <p:sp>
        <p:nvSpPr>
          <p:cNvPr id="154" name="Shape 15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18</a:t>
            </a:fld>
            <a:endParaRPr sz="1200">
              <a:solidFill>
                <a:srgbClr val="888888"/>
              </a:solidFill>
            </a:endParaRPr>
          </a:p>
        </p:txBody>
      </p:sp>
      <p:pic>
        <p:nvPicPr>
          <p:cNvPr id="7" name="Admin.png"/>
          <p:cNvPicPr/>
          <p:nvPr/>
        </p:nvPicPr>
        <p:blipFill>
          <a:blip r:embed="rId3">
            <a:extLst/>
          </a:blip>
          <a:stretch>
            <a:fillRect/>
          </a:stretch>
        </p:blipFill>
        <p:spPr>
          <a:xfrm>
            <a:off x="116234" y="1693515"/>
            <a:ext cx="11747500" cy="44450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59" name="Group 159"/>
          <p:cNvGrpSpPr/>
          <p:nvPr/>
        </p:nvGrpSpPr>
        <p:grpSpPr>
          <a:xfrm>
            <a:off x="2982798" y="2968000"/>
            <a:ext cx="5805883" cy="1331286"/>
            <a:chOff x="0" y="0"/>
            <a:chExt cx="5805881" cy="1331284"/>
          </a:xfrm>
        </p:grpSpPr>
        <p:sp>
          <p:nvSpPr>
            <p:cNvPr id="157" name="Shape 157"/>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58" name="Shape 158"/>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Application Functionality</a:t>
              </a:r>
            </a:p>
          </p:txBody>
        </p:sp>
      </p:grpSp>
      <p:sp>
        <p:nvSpPr>
          <p:cNvPr id="160" name="Shape 16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19</a:t>
            </a:fld>
            <a:endParaRPr sz="1200">
              <a:solidFill>
                <a:srgbClr val="888888"/>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hape 53"/>
          <p:cNvSpPr/>
          <p:nvPr/>
        </p:nvSpPr>
        <p:spPr>
          <a:xfrm>
            <a:off x="220926" y="220951"/>
            <a:ext cx="458961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Contents</a:t>
            </a:r>
          </a:p>
        </p:txBody>
      </p:sp>
      <p:grpSp>
        <p:nvGrpSpPr>
          <p:cNvPr id="56" name="Group 56"/>
          <p:cNvGrpSpPr/>
          <p:nvPr/>
        </p:nvGrpSpPr>
        <p:grpSpPr>
          <a:xfrm>
            <a:off x="2667082" y="1237260"/>
            <a:ext cx="6547177" cy="330355"/>
            <a:chOff x="0" y="-1"/>
            <a:chExt cx="6547176" cy="330354"/>
          </a:xfrm>
        </p:grpSpPr>
        <p:sp>
          <p:nvSpPr>
            <p:cNvPr id="54" name="Shape 54"/>
            <p:cNvSpPr/>
            <p:nvPr/>
          </p:nvSpPr>
          <p:spPr>
            <a:xfrm>
              <a:off x="0" y="-1"/>
              <a:ext cx="6492960" cy="330354"/>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55" name="Shape 55"/>
            <p:cNvSpPr/>
            <p:nvPr/>
          </p:nvSpPr>
          <p:spPr>
            <a:xfrm>
              <a:off x="86465" y="57225"/>
              <a:ext cx="6460711"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Background &amp; Scope</a:t>
              </a:r>
            </a:p>
          </p:txBody>
        </p:sp>
      </p:grpSp>
      <p:grpSp>
        <p:nvGrpSpPr>
          <p:cNvPr id="59" name="Group 59"/>
          <p:cNvGrpSpPr/>
          <p:nvPr/>
        </p:nvGrpSpPr>
        <p:grpSpPr>
          <a:xfrm>
            <a:off x="2667082" y="1682591"/>
            <a:ext cx="6546880" cy="336404"/>
            <a:chOff x="0" y="0"/>
            <a:chExt cx="6546879" cy="336402"/>
          </a:xfrm>
        </p:grpSpPr>
        <p:sp>
          <p:nvSpPr>
            <p:cNvPr id="57" name="Shape 57"/>
            <p:cNvSpPr/>
            <p:nvPr/>
          </p:nvSpPr>
          <p:spPr>
            <a:xfrm>
              <a:off x="0" y="0"/>
              <a:ext cx="6492960" cy="3364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58" name="Shape 58"/>
            <p:cNvSpPr/>
            <p:nvPr/>
          </p:nvSpPr>
          <p:spPr>
            <a:xfrm>
              <a:off x="86761" y="60250"/>
              <a:ext cx="6460118"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Solution Overview</a:t>
              </a:r>
            </a:p>
          </p:txBody>
        </p:sp>
      </p:grpSp>
      <p:grpSp>
        <p:nvGrpSpPr>
          <p:cNvPr id="62" name="Group 62"/>
          <p:cNvGrpSpPr/>
          <p:nvPr/>
        </p:nvGrpSpPr>
        <p:grpSpPr>
          <a:xfrm>
            <a:off x="2667082" y="2157354"/>
            <a:ext cx="6546959" cy="334804"/>
            <a:chOff x="0" y="0"/>
            <a:chExt cx="6546958" cy="334802"/>
          </a:xfrm>
        </p:grpSpPr>
        <p:sp>
          <p:nvSpPr>
            <p:cNvPr id="60" name="Shape 60"/>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1" name="Shape 61"/>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Application Functionality</a:t>
              </a:r>
            </a:p>
          </p:txBody>
        </p:sp>
      </p:grpSp>
      <p:grpSp>
        <p:nvGrpSpPr>
          <p:cNvPr id="65" name="Group 65"/>
          <p:cNvGrpSpPr/>
          <p:nvPr/>
        </p:nvGrpSpPr>
        <p:grpSpPr>
          <a:xfrm>
            <a:off x="2667082" y="2629583"/>
            <a:ext cx="6546959" cy="334804"/>
            <a:chOff x="0" y="0"/>
            <a:chExt cx="6546958" cy="334802"/>
          </a:xfrm>
        </p:grpSpPr>
        <p:sp>
          <p:nvSpPr>
            <p:cNvPr id="63" name="Shape 63"/>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4" name="Shape 64"/>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Discovery Phase</a:t>
              </a:r>
            </a:p>
          </p:txBody>
        </p:sp>
      </p:grpSp>
      <p:grpSp>
        <p:nvGrpSpPr>
          <p:cNvPr id="68" name="Group 68"/>
          <p:cNvGrpSpPr/>
          <p:nvPr/>
        </p:nvGrpSpPr>
        <p:grpSpPr>
          <a:xfrm>
            <a:off x="2667082" y="3107442"/>
            <a:ext cx="6532891" cy="334804"/>
            <a:chOff x="0" y="0"/>
            <a:chExt cx="6532890" cy="334802"/>
          </a:xfrm>
        </p:grpSpPr>
        <p:sp>
          <p:nvSpPr>
            <p:cNvPr id="66" name="Shape 66"/>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7" name="Shape 67"/>
            <p:cNvSpPr/>
            <p:nvPr/>
          </p:nvSpPr>
          <p:spPr>
            <a:xfrm>
              <a:off x="72614"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Application Delivery</a:t>
              </a:r>
            </a:p>
          </p:txBody>
        </p:sp>
      </p:grpSp>
      <p:grpSp>
        <p:nvGrpSpPr>
          <p:cNvPr id="71" name="Group 71"/>
          <p:cNvGrpSpPr/>
          <p:nvPr/>
        </p:nvGrpSpPr>
        <p:grpSpPr>
          <a:xfrm>
            <a:off x="2667082" y="3598894"/>
            <a:ext cx="6546959" cy="334804"/>
            <a:chOff x="0" y="0"/>
            <a:chExt cx="6546958" cy="334802"/>
          </a:xfrm>
        </p:grpSpPr>
        <p:sp>
          <p:nvSpPr>
            <p:cNvPr id="69" name="Shape 69"/>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70" name="Shape 70"/>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Technology Specification</a:t>
              </a:r>
            </a:p>
          </p:txBody>
        </p:sp>
      </p:grpSp>
      <p:grpSp>
        <p:nvGrpSpPr>
          <p:cNvPr id="74" name="Group 74"/>
          <p:cNvGrpSpPr/>
          <p:nvPr/>
        </p:nvGrpSpPr>
        <p:grpSpPr>
          <a:xfrm>
            <a:off x="2667082" y="4070685"/>
            <a:ext cx="6546959" cy="334804"/>
            <a:chOff x="0" y="0"/>
            <a:chExt cx="6546958" cy="334802"/>
          </a:xfrm>
        </p:grpSpPr>
        <p:sp>
          <p:nvSpPr>
            <p:cNvPr id="72" name="Shape 72"/>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73" name="Shape 73"/>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Project Timeline</a:t>
              </a:r>
            </a:p>
          </p:txBody>
        </p:sp>
      </p:grpSp>
      <p:grpSp>
        <p:nvGrpSpPr>
          <p:cNvPr id="77" name="Group 77"/>
          <p:cNvGrpSpPr/>
          <p:nvPr/>
        </p:nvGrpSpPr>
        <p:grpSpPr>
          <a:xfrm>
            <a:off x="1860649" y="1242746"/>
            <a:ext cx="596528" cy="331782"/>
            <a:chOff x="0" y="0"/>
            <a:chExt cx="596527" cy="331781"/>
          </a:xfrm>
        </p:grpSpPr>
        <p:sp>
          <p:nvSpPr>
            <p:cNvPr id="75" name="Shape 75"/>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76" name="Shape 76"/>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a:t>
              </a:r>
            </a:p>
          </p:txBody>
        </p:sp>
      </p:grpSp>
      <p:grpSp>
        <p:nvGrpSpPr>
          <p:cNvPr id="80" name="Group 80"/>
          <p:cNvGrpSpPr/>
          <p:nvPr/>
        </p:nvGrpSpPr>
        <p:grpSpPr>
          <a:xfrm>
            <a:off x="1860649" y="1701770"/>
            <a:ext cx="596528" cy="331782"/>
            <a:chOff x="0" y="0"/>
            <a:chExt cx="596527" cy="331781"/>
          </a:xfrm>
        </p:grpSpPr>
        <p:sp>
          <p:nvSpPr>
            <p:cNvPr id="78" name="Shape 78"/>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79" name="Shape 79"/>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2</a:t>
              </a:r>
            </a:p>
          </p:txBody>
        </p:sp>
      </p:grpSp>
      <p:grpSp>
        <p:nvGrpSpPr>
          <p:cNvPr id="83" name="Group 83"/>
          <p:cNvGrpSpPr/>
          <p:nvPr/>
        </p:nvGrpSpPr>
        <p:grpSpPr>
          <a:xfrm>
            <a:off x="1860649" y="2180645"/>
            <a:ext cx="596528" cy="331782"/>
            <a:chOff x="0" y="0"/>
            <a:chExt cx="596527" cy="331781"/>
          </a:xfrm>
        </p:grpSpPr>
        <p:sp>
          <p:nvSpPr>
            <p:cNvPr id="81" name="Shape 81"/>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2" name="Shape 82"/>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3</a:t>
              </a:r>
            </a:p>
          </p:txBody>
        </p:sp>
      </p:grpSp>
      <p:grpSp>
        <p:nvGrpSpPr>
          <p:cNvPr id="86" name="Group 86"/>
          <p:cNvGrpSpPr/>
          <p:nvPr/>
        </p:nvGrpSpPr>
        <p:grpSpPr>
          <a:xfrm>
            <a:off x="1860649" y="2644510"/>
            <a:ext cx="596528" cy="331782"/>
            <a:chOff x="0" y="0"/>
            <a:chExt cx="596527" cy="331781"/>
          </a:xfrm>
        </p:grpSpPr>
        <p:sp>
          <p:nvSpPr>
            <p:cNvPr id="84" name="Shape 84"/>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5" name="Shape 85"/>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4</a:t>
              </a:r>
            </a:p>
          </p:txBody>
        </p:sp>
      </p:grpSp>
      <p:grpSp>
        <p:nvGrpSpPr>
          <p:cNvPr id="89" name="Group 89"/>
          <p:cNvGrpSpPr/>
          <p:nvPr/>
        </p:nvGrpSpPr>
        <p:grpSpPr>
          <a:xfrm>
            <a:off x="1860649" y="3123654"/>
            <a:ext cx="596528" cy="331782"/>
            <a:chOff x="0" y="0"/>
            <a:chExt cx="596527" cy="331781"/>
          </a:xfrm>
        </p:grpSpPr>
        <p:sp>
          <p:nvSpPr>
            <p:cNvPr id="87" name="Shape 87"/>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8" name="Shape 88"/>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5</a:t>
              </a:r>
            </a:p>
          </p:txBody>
        </p:sp>
      </p:grpSp>
      <p:grpSp>
        <p:nvGrpSpPr>
          <p:cNvPr id="92" name="Group 92"/>
          <p:cNvGrpSpPr/>
          <p:nvPr/>
        </p:nvGrpSpPr>
        <p:grpSpPr>
          <a:xfrm>
            <a:off x="1877864" y="3615107"/>
            <a:ext cx="596528" cy="331782"/>
            <a:chOff x="0" y="0"/>
            <a:chExt cx="596527" cy="331781"/>
          </a:xfrm>
        </p:grpSpPr>
        <p:sp>
          <p:nvSpPr>
            <p:cNvPr id="90" name="Shape 90"/>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91" name="Shape 91"/>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6</a:t>
              </a:r>
            </a:p>
          </p:txBody>
        </p:sp>
      </p:grpSp>
      <p:grpSp>
        <p:nvGrpSpPr>
          <p:cNvPr id="95" name="Group 95"/>
          <p:cNvGrpSpPr/>
          <p:nvPr/>
        </p:nvGrpSpPr>
        <p:grpSpPr>
          <a:xfrm>
            <a:off x="1892305" y="4084314"/>
            <a:ext cx="596528" cy="331782"/>
            <a:chOff x="0" y="0"/>
            <a:chExt cx="596527" cy="331781"/>
          </a:xfrm>
        </p:grpSpPr>
        <p:sp>
          <p:nvSpPr>
            <p:cNvPr id="93" name="Shape 93"/>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94" name="Shape 94"/>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7</a:t>
              </a:r>
            </a:p>
          </p:txBody>
        </p:sp>
      </p:grpSp>
      <p:grpSp>
        <p:nvGrpSpPr>
          <p:cNvPr id="98" name="Group 98"/>
          <p:cNvGrpSpPr/>
          <p:nvPr/>
        </p:nvGrpSpPr>
        <p:grpSpPr>
          <a:xfrm>
            <a:off x="2667082" y="4554878"/>
            <a:ext cx="6546959" cy="334804"/>
            <a:chOff x="0" y="0"/>
            <a:chExt cx="6546958" cy="334802"/>
          </a:xfrm>
        </p:grpSpPr>
        <p:sp>
          <p:nvSpPr>
            <p:cNvPr id="96" name="Shape 96"/>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97" name="Shape 97"/>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Deliverables</a:t>
              </a:r>
            </a:p>
          </p:txBody>
        </p:sp>
      </p:grpSp>
      <p:grpSp>
        <p:nvGrpSpPr>
          <p:cNvPr id="101" name="Group 101"/>
          <p:cNvGrpSpPr/>
          <p:nvPr/>
        </p:nvGrpSpPr>
        <p:grpSpPr>
          <a:xfrm>
            <a:off x="1877864" y="4571765"/>
            <a:ext cx="596528" cy="331782"/>
            <a:chOff x="0" y="0"/>
            <a:chExt cx="596527" cy="331781"/>
          </a:xfrm>
        </p:grpSpPr>
        <p:sp>
          <p:nvSpPr>
            <p:cNvPr id="99" name="Shape 99"/>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00" name="Shape 100"/>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8</a:t>
              </a:r>
            </a:p>
          </p:txBody>
        </p:sp>
      </p:grpSp>
      <p:grpSp>
        <p:nvGrpSpPr>
          <p:cNvPr id="104" name="Group 104"/>
          <p:cNvGrpSpPr/>
          <p:nvPr/>
        </p:nvGrpSpPr>
        <p:grpSpPr>
          <a:xfrm>
            <a:off x="2660456" y="5064688"/>
            <a:ext cx="6532889" cy="334804"/>
            <a:chOff x="0" y="0"/>
            <a:chExt cx="6532888" cy="334802"/>
          </a:xfrm>
        </p:grpSpPr>
        <p:sp>
          <p:nvSpPr>
            <p:cNvPr id="102" name="Shape 102"/>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3" name="Shape 103"/>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Commercials</a:t>
              </a:r>
            </a:p>
          </p:txBody>
        </p:sp>
      </p:grpSp>
      <p:grpSp>
        <p:nvGrpSpPr>
          <p:cNvPr id="107" name="Group 107"/>
          <p:cNvGrpSpPr/>
          <p:nvPr/>
        </p:nvGrpSpPr>
        <p:grpSpPr>
          <a:xfrm>
            <a:off x="2660456" y="5547207"/>
            <a:ext cx="6532889" cy="334804"/>
            <a:chOff x="0" y="0"/>
            <a:chExt cx="6532888" cy="334802"/>
          </a:xfrm>
        </p:grpSpPr>
        <p:sp>
          <p:nvSpPr>
            <p:cNvPr id="105" name="Shape 105"/>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6" name="Shape 106"/>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Assumptions &amp; Out of scope</a:t>
              </a:r>
            </a:p>
          </p:txBody>
        </p:sp>
      </p:grpSp>
      <p:grpSp>
        <p:nvGrpSpPr>
          <p:cNvPr id="110" name="Group 110"/>
          <p:cNvGrpSpPr/>
          <p:nvPr/>
        </p:nvGrpSpPr>
        <p:grpSpPr>
          <a:xfrm>
            <a:off x="2660456" y="6032265"/>
            <a:ext cx="6532889" cy="334804"/>
            <a:chOff x="0" y="0"/>
            <a:chExt cx="6532888" cy="334802"/>
          </a:xfrm>
        </p:grpSpPr>
        <p:sp>
          <p:nvSpPr>
            <p:cNvPr id="108" name="Shape 108"/>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9" name="Shape 109"/>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Terms &amp; Conditions</a:t>
              </a:r>
            </a:p>
          </p:txBody>
        </p:sp>
      </p:grpSp>
      <p:grpSp>
        <p:nvGrpSpPr>
          <p:cNvPr id="113" name="Group 113"/>
          <p:cNvGrpSpPr/>
          <p:nvPr/>
        </p:nvGrpSpPr>
        <p:grpSpPr>
          <a:xfrm>
            <a:off x="1883386" y="5068709"/>
            <a:ext cx="596528" cy="331782"/>
            <a:chOff x="0" y="0"/>
            <a:chExt cx="596527" cy="331781"/>
          </a:xfrm>
        </p:grpSpPr>
        <p:sp>
          <p:nvSpPr>
            <p:cNvPr id="111" name="Shape 111"/>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2" name="Shape 112"/>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9</a:t>
              </a:r>
            </a:p>
          </p:txBody>
        </p:sp>
      </p:grpSp>
      <p:grpSp>
        <p:nvGrpSpPr>
          <p:cNvPr id="116" name="Group 116"/>
          <p:cNvGrpSpPr/>
          <p:nvPr/>
        </p:nvGrpSpPr>
        <p:grpSpPr>
          <a:xfrm>
            <a:off x="1905559" y="5552564"/>
            <a:ext cx="596528" cy="331782"/>
            <a:chOff x="0" y="0"/>
            <a:chExt cx="596527" cy="331781"/>
          </a:xfrm>
        </p:grpSpPr>
        <p:sp>
          <p:nvSpPr>
            <p:cNvPr id="114" name="Shape 114"/>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5" name="Shape 115"/>
            <p:cNvSpPr/>
            <p:nvPr/>
          </p:nvSpPr>
          <p:spPr>
            <a:xfrm>
              <a:off x="193028" y="67198"/>
              <a:ext cx="210469"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10</a:t>
              </a:r>
            </a:p>
          </p:txBody>
        </p:sp>
      </p:grpSp>
      <p:grpSp>
        <p:nvGrpSpPr>
          <p:cNvPr id="119" name="Group 119"/>
          <p:cNvGrpSpPr/>
          <p:nvPr/>
        </p:nvGrpSpPr>
        <p:grpSpPr>
          <a:xfrm>
            <a:off x="1883386" y="6048684"/>
            <a:ext cx="596528" cy="331782"/>
            <a:chOff x="0" y="0"/>
            <a:chExt cx="596527" cy="331781"/>
          </a:xfrm>
        </p:grpSpPr>
        <p:sp>
          <p:nvSpPr>
            <p:cNvPr id="117" name="Shape 117"/>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8" name="Shape 118"/>
            <p:cNvSpPr/>
            <p:nvPr/>
          </p:nvSpPr>
          <p:spPr>
            <a:xfrm>
              <a:off x="199626" y="67198"/>
              <a:ext cx="197273"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11</a:t>
              </a:r>
            </a:p>
          </p:txBody>
        </p:sp>
      </p:gr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hape 162"/>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General Application Functionality </a:t>
            </a:r>
          </a:p>
        </p:txBody>
      </p:sp>
      <p:sp>
        <p:nvSpPr>
          <p:cNvPr id="163" name="Shape 163"/>
          <p:cNvSpPr/>
          <p:nvPr/>
        </p:nvSpPr>
        <p:spPr>
          <a:xfrm>
            <a:off x="6291469" y="2891164"/>
            <a:ext cx="5883967" cy="192135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Loyalty Programme management </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Registration based on user base</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View/Redeem rewards - customer</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Scan &amp; upload receipt for verification</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Offers, rewards management - Retailer</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Approve offers - Admin</a:t>
            </a:r>
          </a:p>
        </p:txBody>
      </p:sp>
      <p:sp>
        <p:nvSpPr>
          <p:cNvPr id="164" name="Shape 16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20</a:t>
            </a:fld>
            <a:endParaRPr sz="1200">
              <a:solidFill>
                <a:srgbClr val="888888"/>
              </a:solidFill>
            </a:endParaRPr>
          </a:p>
        </p:txBody>
      </p:sp>
      <p:pic>
        <p:nvPicPr>
          <p:cNvPr id="6" name="ppt10 copy.png"/>
          <p:cNvPicPr/>
          <p:nvPr/>
        </p:nvPicPr>
        <p:blipFill>
          <a:blip r:embed="rId3">
            <a:extLst/>
          </a:blip>
          <a:stretch>
            <a:fillRect/>
          </a:stretch>
        </p:blipFill>
        <p:spPr>
          <a:xfrm>
            <a:off x="413882" y="1113805"/>
            <a:ext cx="5419797" cy="541979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Shape 167"/>
          <p:cNvSpPr/>
          <p:nvPr/>
        </p:nvSpPr>
        <p:spPr>
          <a:xfrm>
            <a:off x="306329" y="1320928"/>
            <a:ext cx="5783541" cy="46126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just"/>
            <a:r>
              <a:rPr sz="2100" b="1" dirty="0">
                <a:solidFill>
                  <a:srgbClr val="800000"/>
                </a:solidFill>
                <a:latin typeface="Calibri"/>
                <a:ea typeface="Calibri"/>
                <a:cs typeface="Calibri"/>
                <a:sym typeface="Calibri"/>
              </a:rPr>
              <a:t>Retailer Features</a:t>
            </a:r>
          </a:p>
          <a:p>
            <a:pPr marL="285750" lvl="0" indent="-285750">
              <a:buSzPct val="100000"/>
              <a:buFont typeface="Arial" panose="020B0604020202020204" pitchFamily="34" charset="0"/>
              <a:buChar char="•"/>
            </a:pPr>
            <a:r>
              <a:rPr dirty="0">
                <a:latin typeface="Calibri"/>
                <a:ea typeface="Calibri"/>
                <a:cs typeface="Calibri"/>
                <a:sym typeface="Calibri"/>
              </a:rPr>
              <a:t>Register as retailer</a:t>
            </a:r>
            <a:endParaRPr sz="2100" b="1" dirty="0">
              <a:solidFill>
                <a:srgbClr val="800000"/>
              </a:solidFill>
              <a:latin typeface="Calibri"/>
              <a:ea typeface="Calibri"/>
              <a:cs typeface="Calibri"/>
              <a:sym typeface="Calibri"/>
            </a:endParaRPr>
          </a:p>
          <a:p>
            <a:pPr marL="285750" lvl="0" indent="-285750">
              <a:buSzPct val="100000"/>
              <a:buFont typeface="Arial" panose="020B0604020202020204" pitchFamily="34" charset="0"/>
              <a:buChar char="•"/>
            </a:pPr>
            <a:r>
              <a:rPr dirty="0">
                <a:latin typeface="Calibri"/>
                <a:ea typeface="Calibri"/>
                <a:cs typeface="Calibri"/>
                <a:sym typeface="Calibri"/>
              </a:rPr>
              <a:t>Manage offers (Add, Provide offer details, define value)</a:t>
            </a:r>
          </a:p>
          <a:p>
            <a:pPr marL="285750" lvl="0" indent="-285750">
              <a:buSzPct val="100000"/>
              <a:buFont typeface="Arial" panose="020B0604020202020204" pitchFamily="34" charset="0"/>
              <a:buChar char="•"/>
            </a:pPr>
            <a:r>
              <a:rPr dirty="0">
                <a:latin typeface="Calibri"/>
                <a:ea typeface="Calibri"/>
                <a:cs typeface="Calibri"/>
                <a:sym typeface="Calibri"/>
              </a:rPr>
              <a:t>View Trend Report (Report emails, Redemption trends, Category details)</a:t>
            </a:r>
          </a:p>
          <a:p>
            <a:pPr marL="285750" lvl="0" indent="-285750">
              <a:buSzPct val="100000"/>
              <a:buFont typeface="Arial" panose="020B0604020202020204" pitchFamily="34" charset="0"/>
              <a:buChar char="•"/>
            </a:pPr>
            <a:r>
              <a:rPr dirty="0">
                <a:latin typeface="Calibri"/>
                <a:ea typeface="Calibri"/>
                <a:cs typeface="Calibri"/>
                <a:sym typeface="Calibri"/>
              </a:rPr>
              <a:t>Track redemption history (Time specific reports, Track unredeemed/unexpired offers)</a:t>
            </a:r>
          </a:p>
          <a:p>
            <a:pPr lvl="0" algn="just"/>
            <a:endParaRPr sz="1600" u="sng" dirty="0">
              <a:solidFill>
                <a:srgbClr val="77062D"/>
              </a:solidFill>
              <a:latin typeface="Calibri"/>
              <a:ea typeface="Calibri"/>
              <a:cs typeface="Calibri"/>
              <a:sym typeface="Calibri"/>
            </a:endParaRPr>
          </a:p>
          <a:p>
            <a:pPr lvl="0" algn="just"/>
            <a:r>
              <a:rPr sz="2100" b="1" dirty="0">
                <a:solidFill>
                  <a:srgbClr val="800000"/>
                </a:solidFill>
                <a:latin typeface="Calibri"/>
                <a:ea typeface="Calibri"/>
                <a:cs typeface="Calibri"/>
                <a:sym typeface="Calibri"/>
              </a:rPr>
              <a:t>Admin Features</a:t>
            </a:r>
          </a:p>
          <a:p>
            <a:pPr marL="285750" lvl="0" indent="-285750">
              <a:buSzPct val="100000"/>
              <a:buFont typeface="Arial" panose="020B0604020202020204" pitchFamily="34" charset="0"/>
              <a:buChar char="•"/>
            </a:pPr>
            <a:r>
              <a:rPr lang="en-IN" sz="1700" dirty="0">
                <a:latin typeface="Calibri"/>
                <a:ea typeface="Calibri"/>
                <a:cs typeface="Calibri"/>
                <a:sym typeface="Calibri"/>
              </a:rPr>
              <a:t>User Management</a:t>
            </a:r>
            <a:endParaRPr sz="1700" dirty="0">
              <a:latin typeface="Calibri"/>
              <a:ea typeface="Calibri"/>
              <a:cs typeface="Calibri"/>
              <a:sym typeface="Calibri"/>
            </a:endParaRPr>
          </a:p>
          <a:p>
            <a:pPr marL="285750" lvl="0" indent="-285750">
              <a:buSzPct val="100000"/>
              <a:buFont typeface="Arial" panose="020B0604020202020204" pitchFamily="34" charset="0"/>
              <a:buChar char="•"/>
            </a:pPr>
            <a:r>
              <a:rPr sz="1700" dirty="0">
                <a:latin typeface="Calibri"/>
                <a:ea typeface="Calibri"/>
                <a:cs typeface="Calibri"/>
                <a:sym typeface="Calibri"/>
              </a:rPr>
              <a:t>Retailer offer management (approve offers)</a:t>
            </a:r>
          </a:p>
          <a:p>
            <a:pPr marL="285750" lvl="0" indent="-285750">
              <a:buSzPct val="100000"/>
              <a:buFont typeface="Arial" panose="020B0604020202020204" pitchFamily="34" charset="0"/>
              <a:buChar char="•"/>
            </a:pPr>
            <a:r>
              <a:rPr sz="1700" dirty="0">
                <a:latin typeface="Calibri"/>
                <a:ea typeface="Calibri"/>
                <a:cs typeface="Calibri"/>
                <a:sym typeface="Calibri"/>
              </a:rPr>
              <a:t>Update/</a:t>
            </a:r>
            <a:r>
              <a:rPr sz="1700" dirty="0" err="1">
                <a:latin typeface="Calibri"/>
                <a:ea typeface="Calibri"/>
                <a:cs typeface="Calibri"/>
                <a:sym typeface="Calibri"/>
              </a:rPr>
              <a:t>Categorise</a:t>
            </a:r>
            <a:r>
              <a:rPr sz="1700" dirty="0">
                <a:latin typeface="Calibri"/>
                <a:ea typeface="Calibri"/>
                <a:cs typeface="Calibri"/>
                <a:sym typeface="Calibri"/>
              </a:rPr>
              <a:t> offers</a:t>
            </a:r>
          </a:p>
          <a:p>
            <a:pPr marL="285750" lvl="0" indent="-285750">
              <a:buSzPct val="100000"/>
              <a:buFont typeface="Arial" panose="020B0604020202020204" pitchFamily="34" charset="0"/>
              <a:buChar char="•"/>
            </a:pPr>
            <a:r>
              <a:rPr sz="1700" dirty="0">
                <a:latin typeface="Calibri"/>
                <a:ea typeface="Calibri"/>
                <a:cs typeface="Calibri"/>
                <a:sym typeface="Calibri"/>
              </a:rPr>
              <a:t>In-house offers</a:t>
            </a:r>
          </a:p>
          <a:p>
            <a:pPr marL="285750" lvl="0" indent="-285750">
              <a:buSzPct val="100000"/>
              <a:buFont typeface="Arial" panose="020B0604020202020204" pitchFamily="34" charset="0"/>
              <a:buChar char="•"/>
            </a:pPr>
            <a:r>
              <a:rPr sz="1700" dirty="0">
                <a:latin typeface="Calibri"/>
                <a:ea typeface="Calibri"/>
                <a:cs typeface="Calibri"/>
                <a:sym typeface="Calibri"/>
              </a:rPr>
              <a:t>View trend reports (Retail redemptions, Spend trends, customer tier redemptions)</a:t>
            </a:r>
          </a:p>
          <a:p>
            <a:pPr marL="285750" lvl="0" indent="-285750">
              <a:buSzPct val="100000"/>
              <a:buFont typeface="Arial" panose="020B0604020202020204" pitchFamily="34" charset="0"/>
              <a:buChar char="•"/>
            </a:pPr>
            <a:r>
              <a:rPr sz="1700" dirty="0">
                <a:latin typeface="Calibri"/>
                <a:ea typeface="Calibri"/>
                <a:cs typeface="Calibri"/>
                <a:sym typeface="Calibri"/>
              </a:rPr>
              <a:t>Manage customer loyalty points</a:t>
            </a:r>
          </a:p>
        </p:txBody>
      </p:sp>
      <p:sp>
        <p:nvSpPr>
          <p:cNvPr id="168" name="Shape 168"/>
          <p:cNvSpPr/>
          <p:nvPr/>
        </p:nvSpPr>
        <p:spPr>
          <a:xfrm>
            <a:off x="6466521" y="1372147"/>
            <a:ext cx="5380383" cy="426270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just"/>
            <a:r>
              <a:rPr sz="2100" b="1" dirty="0">
                <a:solidFill>
                  <a:srgbClr val="800000"/>
                </a:solidFill>
                <a:latin typeface="Calibri"/>
                <a:ea typeface="Calibri"/>
                <a:cs typeface="Calibri"/>
                <a:sym typeface="Calibri"/>
              </a:rPr>
              <a:t>Customer mobile front</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Register/Update customer information</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View status based offers</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Upload scanned receipts</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Select &amp; redeem rewards (By category, location, preferred)</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View reward status (past, current)</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Ask questions/Send complaints</a:t>
            </a:r>
          </a:p>
          <a:p>
            <a:pPr lvl="0">
              <a:lnSpc>
                <a:spcPts val="2500"/>
              </a:lnSpc>
            </a:pPr>
            <a:endParaRPr dirty="0">
              <a:latin typeface="Calibri"/>
              <a:ea typeface="Calibri"/>
              <a:cs typeface="Calibri"/>
              <a:sym typeface="Calibri"/>
            </a:endParaRPr>
          </a:p>
          <a:p>
            <a:pPr lvl="0">
              <a:lnSpc>
                <a:spcPts val="2500"/>
              </a:lnSpc>
            </a:pPr>
            <a:r>
              <a:rPr sz="2100" b="1" dirty="0">
                <a:solidFill>
                  <a:srgbClr val="800000"/>
                </a:solidFill>
                <a:latin typeface="Calibri"/>
                <a:ea typeface="Calibri"/>
                <a:cs typeface="Calibri"/>
                <a:sym typeface="Calibri"/>
              </a:rPr>
              <a:t>Additional Features</a:t>
            </a:r>
          </a:p>
          <a:p>
            <a:pPr marL="285750" lvl="0" indent="-285750">
              <a:lnSpc>
                <a:spcPts val="2500"/>
              </a:lnSpc>
              <a:buSzPct val="100000"/>
              <a:buFont typeface="Arial"/>
              <a:buChar char="•"/>
            </a:pPr>
            <a:r>
              <a:rPr dirty="0">
                <a:latin typeface="Calibri"/>
                <a:ea typeface="Calibri"/>
                <a:cs typeface="Calibri"/>
                <a:sym typeface="Calibri"/>
              </a:rPr>
              <a:t>Camera to scan receipts </a:t>
            </a:r>
          </a:p>
          <a:p>
            <a:pPr marL="285750" lvl="0" indent="-285750">
              <a:lnSpc>
                <a:spcPts val="2500"/>
              </a:lnSpc>
              <a:buSzPct val="100000"/>
              <a:buFont typeface="Arial"/>
              <a:buChar char="•"/>
            </a:pPr>
            <a:r>
              <a:rPr dirty="0">
                <a:latin typeface="Calibri"/>
                <a:ea typeface="Calibri"/>
                <a:cs typeface="Calibri"/>
                <a:sym typeface="Calibri"/>
              </a:rPr>
              <a:t>API’s to manage offers/events</a:t>
            </a:r>
          </a:p>
          <a:p>
            <a:pPr marL="285750" lvl="0" indent="-285750">
              <a:lnSpc>
                <a:spcPts val="2500"/>
              </a:lnSpc>
              <a:buSzPct val="100000"/>
              <a:buFont typeface="Arial"/>
              <a:buChar char="•"/>
            </a:pPr>
            <a:r>
              <a:rPr dirty="0">
                <a:latin typeface="Calibri"/>
                <a:ea typeface="Calibri"/>
                <a:cs typeface="Calibri"/>
                <a:sym typeface="Calibri"/>
              </a:rPr>
              <a:t>Email/SMS based password activation/reset</a:t>
            </a:r>
          </a:p>
        </p:txBody>
      </p:sp>
      <p:sp>
        <p:nvSpPr>
          <p:cNvPr id="170" name="Shape 170"/>
          <p:cNvSpPr/>
          <p:nvPr/>
        </p:nvSpPr>
        <p:spPr>
          <a:xfrm>
            <a:off x="207674" y="260707"/>
            <a:ext cx="659016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Feature Details</a:t>
            </a:r>
          </a:p>
        </p:txBody>
      </p:sp>
      <p:sp>
        <p:nvSpPr>
          <p:cNvPr id="171" name="Shape 171"/>
          <p:cNvSpPr>
            <a:spLocks noGrp="1"/>
          </p:cNvSpPr>
          <p:nvPr>
            <p:ph type="sldNum" sz="quarter" idx="2"/>
          </p:nvPr>
        </p:nvSpPr>
        <p:spPr>
          <a:xfrm>
            <a:off x="9263422" y="6263411"/>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21</a:t>
            </a:fld>
            <a:endParaRPr sz="1200" dirty="0">
              <a:solidFill>
                <a:srgbClr val="888888"/>
              </a:solidFill>
            </a:endParaRPr>
          </a:p>
        </p:txBody>
      </p:sp>
      <p:cxnSp>
        <p:nvCxnSpPr>
          <p:cNvPr id="3" name="Straight Connector 2"/>
          <p:cNvCxnSpPr/>
          <p:nvPr/>
        </p:nvCxnSpPr>
        <p:spPr>
          <a:xfrm>
            <a:off x="6089870" y="1372147"/>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75" name="Group 175"/>
          <p:cNvGrpSpPr/>
          <p:nvPr/>
        </p:nvGrpSpPr>
        <p:grpSpPr>
          <a:xfrm>
            <a:off x="2982798" y="2968000"/>
            <a:ext cx="5805883" cy="1331286"/>
            <a:chOff x="0" y="0"/>
            <a:chExt cx="5805881" cy="1331284"/>
          </a:xfrm>
        </p:grpSpPr>
        <p:sp>
          <p:nvSpPr>
            <p:cNvPr id="173" name="Shape 173"/>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74" name="Shape 174"/>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Discovery Phase</a:t>
              </a:r>
            </a:p>
          </p:txBody>
        </p:sp>
      </p:grpSp>
      <p:sp>
        <p:nvSpPr>
          <p:cNvPr id="176" name="Shape 17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22</a:t>
            </a:fld>
            <a:endParaRPr sz="1200">
              <a:solidFill>
                <a:srgbClr val="888888"/>
              </a:solidFill>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Shape 178"/>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Requirements Gathering</a:t>
            </a:r>
          </a:p>
        </p:txBody>
      </p:sp>
      <p:sp>
        <p:nvSpPr>
          <p:cNvPr id="179" name="Shape 179"/>
          <p:cNvSpPr/>
          <p:nvPr/>
        </p:nvSpPr>
        <p:spPr>
          <a:xfrm>
            <a:off x="356667" y="1453009"/>
            <a:ext cx="11517283" cy="511934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ts val="2800"/>
              </a:lnSpc>
              <a:buSzPct val="100000"/>
            </a:pPr>
            <a:r>
              <a:rPr sz="2100" dirty="0">
                <a:latin typeface="Calibri"/>
                <a:ea typeface="Calibri"/>
                <a:cs typeface="Calibri"/>
                <a:sym typeface="Calibri"/>
              </a:rPr>
              <a:t>On signing the contract, Verbat will deploy a senior Business Analyst to discuss the business and technical requirements, define the solution approach, deliverables during each phases of execution,  documentation and sign-off</a:t>
            </a:r>
            <a:br>
              <a:rPr sz="2100" dirty="0">
                <a:latin typeface="Calibri"/>
                <a:ea typeface="Calibri"/>
                <a:cs typeface="Calibri"/>
                <a:sym typeface="Calibri"/>
              </a:rPr>
            </a:br>
            <a:r>
              <a:rPr sz="2100" b="1" dirty="0">
                <a:solidFill>
                  <a:srgbClr val="800000"/>
                </a:solidFill>
                <a:latin typeface="Calibri"/>
                <a:ea typeface="Calibri"/>
                <a:cs typeface="Calibri"/>
                <a:sym typeface="Calibri"/>
              </a:rPr>
              <a:t>Deliverables</a:t>
            </a:r>
          </a:p>
          <a:p>
            <a:pPr marL="846137" lvl="1" indent="-388937">
              <a:lnSpc>
                <a:spcPts val="2800"/>
              </a:lnSpc>
              <a:buSzPct val="100000"/>
              <a:buFont typeface="Arial"/>
              <a:buChar char="•"/>
            </a:pPr>
            <a:r>
              <a:rPr sz="2100" dirty="0">
                <a:latin typeface="Calibri"/>
                <a:ea typeface="Calibri"/>
                <a:cs typeface="Calibri"/>
                <a:sym typeface="Calibri"/>
              </a:rPr>
              <a:t>High level technical design</a:t>
            </a:r>
          </a:p>
          <a:p>
            <a:pPr marL="846137" lvl="1" indent="-388937">
              <a:lnSpc>
                <a:spcPts val="2800"/>
              </a:lnSpc>
              <a:buSzPct val="100000"/>
              <a:buFont typeface="Arial"/>
              <a:buChar char="•"/>
            </a:pPr>
            <a:r>
              <a:rPr sz="2100" dirty="0">
                <a:latin typeface="Calibri"/>
                <a:ea typeface="Calibri"/>
                <a:cs typeface="Calibri"/>
                <a:sym typeface="Calibri"/>
              </a:rPr>
              <a:t>Detailed requirement specification document</a:t>
            </a:r>
          </a:p>
          <a:p>
            <a:pPr marL="846137" lvl="1" indent="-388937">
              <a:lnSpc>
                <a:spcPts val="2800"/>
              </a:lnSpc>
              <a:buSzPct val="100000"/>
              <a:buFont typeface="Arial"/>
              <a:buChar char="•"/>
            </a:pPr>
            <a:r>
              <a:rPr sz="2100" dirty="0">
                <a:latin typeface="Calibri"/>
                <a:ea typeface="Calibri"/>
                <a:cs typeface="Calibri"/>
                <a:sym typeface="Calibri"/>
              </a:rPr>
              <a:t>Wireframes for the key screens for the </a:t>
            </a:r>
            <a:r>
              <a:rPr lang="en-US" sz="2100" dirty="0">
                <a:latin typeface="Calibri"/>
                <a:ea typeface="Calibri"/>
                <a:cs typeface="Calibri"/>
                <a:sym typeface="Calibri"/>
              </a:rPr>
              <a:t>proposed mobile application</a:t>
            </a:r>
          </a:p>
          <a:p>
            <a:pPr marL="846137" lvl="1" indent="-388937">
              <a:lnSpc>
                <a:spcPts val="2800"/>
              </a:lnSpc>
              <a:buSzPct val="100000"/>
              <a:buFont typeface="Arial"/>
              <a:buChar char="•"/>
            </a:pPr>
            <a:r>
              <a:rPr lang="en-US" sz="2100" dirty="0">
                <a:latin typeface="Calibri"/>
                <a:ea typeface="Calibri"/>
                <a:cs typeface="Calibri"/>
                <a:sym typeface="Calibri"/>
              </a:rPr>
              <a:t>HTML Prototype for proposed web application (Site Admin)</a:t>
            </a:r>
          </a:p>
          <a:p>
            <a:pPr marL="457200" lvl="1">
              <a:lnSpc>
                <a:spcPts val="2800"/>
              </a:lnSpc>
              <a:buSzPct val="100000"/>
            </a:pPr>
            <a:endParaRPr sz="2100" dirty="0">
              <a:latin typeface="Calibri"/>
              <a:ea typeface="Calibri"/>
              <a:cs typeface="Calibri"/>
              <a:sym typeface="Calibri"/>
            </a:endParaRPr>
          </a:p>
          <a:p>
            <a:pPr lvl="0">
              <a:lnSpc>
                <a:spcPts val="2800"/>
              </a:lnSpc>
            </a:pPr>
            <a:r>
              <a:rPr sz="2100" b="1" dirty="0">
                <a:solidFill>
                  <a:srgbClr val="800000"/>
                </a:solidFill>
                <a:latin typeface="Calibri"/>
                <a:ea typeface="Calibri"/>
                <a:cs typeface="Calibri"/>
                <a:sym typeface="Calibri"/>
              </a:rPr>
              <a:t>Dependencies</a:t>
            </a:r>
          </a:p>
          <a:p>
            <a:pPr marL="846137" lvl="1" indent="-388937">
              <a:lnSpc>
                <a:spcPts val="2800"/>
              </a:lnSpc>
              <a:buSzPct val="100000"/>
              <a:buFont typeface="Arial"/>
              <a:buChar char="•"/>
            </a:pPr>
            <a:r>
              <a:rPr sz="2100" dirty="0">
                <a:latin typeface="Calibri"/>
                <a:ea typeface="Calibri"/>
                <a:cs typeface="Calibri"/>
                <a:sym typeface="Calibri"/>
              </a:rPr>
              <a:t>The client to nominate a Point of contact to coordinate with our team</a:t>
            </a:r>
          </a:p>
          <a:p>
            <a:pPr marL="846137" lvl="1" indent="-388937">
              <a:lnSpc>
                <a:spcPts val="2800"/>
              </a:lnSpc>
              <a:buSzPct val="100000"/>
              <a:buFont typeface="Arial"/>
              <a:buChar char="•"/>
            </a:pPr>
            <a:r>
              <a:rPr sz="2100" dirty="0">
                <a:latin typeface="Calibri"/>
                <a:ea typeface="Calibri"/>
                <a:cs typeface="Calibri"/>
                <a:sym typeface="Calibri"/>
              </a:rPr>
              <a:t>Availability of key stakeholders for meetings to discuss requirements and validate findings and deliverables</a:t>
            </a:r>
          </a:p>
          <a:p>
            <a:pPr marL="846137" lvl="1" indent="-388937">
              <a:lnSpc>
                <a:spcPts val="2800"/>
              </a:lnSpc>
              <a:buSzPct val="100000"/>
              <a:buFont typeface="Arial"/>
              <a:buChar char="•"/>
            </a:pPr>
            <a:r>
              <a:rPr sz="2100" dirty="0">
                <a:latin typeface="Calibri"/>
                <a:ea typeface="Calibri"/>
                <a:cs typeface="Calibri"/>
                <a:sym typeface="Calibri"/>
              </a:rPr>
              <a:t>Written sign-off on the deliverables prior to commencement of the development phase</a:t>
            </a:r>
          </a:p>
        </p:txBody>
      </p:sp>
      <p:sp>
        <p:nvSpPr>
          <p:cNvPr id="180" name="Shape 18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23</a:t>
            </a:fld>
            <a:endParaRPr sz="1200" dirty="0">
              <a:solidFill>
                <a:srgbClr val="888888"/>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84" name="Group 184"/>
          <p:cNvGrpSpPr/>
          <p:nvPr/>
        </p:nvGrpSpPr>
        <p:grpSpPr>
          <a:xfrm>
            <a:off x="2982798" y="2968000"/>
            <a:ext cx="5805883" cy="1331286"/>
            <a:chOff x="0" y="0"/>
            <a:chExt cx="5805881" cy="1331284"/>
          </a:xfrm>
        </p:grpSpPr>
        <p:sp>
          <p:nvSpPr>
            <p:cNvPr id="182" name="Shape 182"/>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83" name="Shape 183"/>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Application Delivery</a:t>
              </a:r>
            </a:p>
          </p:txBody>
        </p:sp>
      </p:grpSp>
      <p:sp>
        <p:nvSpPr>
          <p:cNvPr id="185" name="Shape 185"/>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24</a:t>
            </a:fld>
            <a:endParaRPr sz="1200">
              <a:solidFill>
                <a:srgbClr val="888888"/>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Shape 187"/>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Delivery</a:t>
            </a:r>
          </a:p>
        </p:txBody>
      </p:sp>
      <p:sp>
        <p:nvSpPr>
          <p:cNvPr id="188" name="Shape 188"/>
          <p:cNvSpPr/>
          <p:nvPr/>
        </p:nvSpPr>
        <p:spPr>
          <a:xfrm>
            <a:off x="390332" y="1665685"/>
            <a:ext cx="11581276" cy="369331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ct val="150000"/>
              </a:lnSpc>
            </a:pPr>
            <a:r>
              <a:rPr sz="1900" dirty="0">
                <a:latin typeface="Calibri"/>
                <a:ea typeface="Calibri"/>
                <a:cs typeface="Calibri"/>
                <a:sym typeface="Calibri"/>
              </a:rPr>
              <a:t>Application will be delivered in three phases.  Development will start post approval and sign-off of the </a:t>
            </a:r>
            <a:r>
              <a:rPr lang="en-IN" sz="1900" dirty="0">
                <a:latin typeface="Calibri"/>
                <a:ea typeface="Calibri"/>
                <a:cs typeface="Calibri"/>
                <a:sym typeface="Calibri"/>
              </a:rPr>
              <a:t>Design </a:t>
            </a:r>
            <a:r>
              <a:rPr sz="1900" dirty="0">
                <a:latin typeface="Calibri"/>
                <a:ea typeface="Calibri"/>
                <a:cs typeface="Calibri"/>
                <a:sym typeface="Calibri"/>
              </a:rPr>
              <a:t>Theme &amp; Software Requirements Specification (SRS) by the client. The deliverables for each phase is listed below.</a:t>
            </a:r>
          </a:p>
          <a:p>
            <a:pPr lvl="0">
              <a:lnSpc>
                <a:spcPct val="150000"/>
              </a:lnSpc>
            </a:pPr>
            <a:endParaRPr dirty="0">
              <a:latin typeface="Calibri"/>
              <a:ea typeface="Calibri"/>
              <a:cs typeface="Calibri"/>
              <a:sym typeface="Calibri"/>
            </a:endParaRPr>
          </a:p>
          <a:p>
            <a:pPr lvl="0">
              <a:lnSpc>
                <a:spcPct val="150000"/>
              </a:lnSpc>
            </a:pPr>
            <a:r>
              <a:rPr sz="2400" b="1" dirty="0">
                <a:latin typeface="Calibri"/>
                <a:ea typeface="Calibri"/>
                <a:cs typeface="Calibri"/>
                <a:sym typeface="Calibri"/>
              </a:rPr>
              <a:t>Phase 1 Delivery</a:t>
            </a: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Project plan</a:t>
            </a: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SRS &amp; High level design</a:t>
            </a:r>
            <a:endParaRPr lang="en-US" sz="1900" dirty="0">
              <a:latin typeface="Calibri"/>
              <a:ea typeface="Calibri"/>
              <a:cs typeface="Calibri"/>
              <a:sym typeface="Calibri"/>
            </a:endParaRPr>
          </a:p>
          <a:p>
            <a:pPr marL="342900" indent="-342900">
              <a:lnSpc>
                <a:spcPct val="150000"/>
              </a:lnSpc>
              <a:buSzPct val="100000"/>
              <a:buFont typeface="Arial" panose="020B0604020202020204" pitchFamily="34" charset="0"/>
              <a:buChar char="•"/>
            </a:pPr>
            <a:r>
              <a:rPr lang="en-US" sz="1900" dirty="0">
                <a:latin typeface="Calibri"/>
                <a:ea typeface="Calibri"/>
                <a:cs typeface="Calibri"/>
                <a:sym typeface="Calibri"/>
              </a:rPr>
              <a:t>Theme selection (approve prototype)</a:t>
            </a:r>
            <a:endParaRPr sz="1900" dirty="0">
              <a:latin typeface="Calibri"/>
              <a:ea typeface="Calibri"/>
              <a:cs typeface="Calibri"/>
              <a:sym typeface="Calibri"/>
            </a:endParaRP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Wire frames for key screens</a:t>
            </a:r>
          </a:p>
        </p:txBody>
      </p:sp>
      <p:sp>
        <p:nvSpPr>
          <p:cNvPr id="189" name="Shape 189"/>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25</a:t>
            </a:fld>
            <a:endParaRPr sz="1200">
              <a:solidFill>
                <a:srgbClr val="888888"/>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Shape 191"/>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Delivery (Contd.)</a:t>
            </a:r>
          </a:p>
        </p:txBody>
      </p:sp>
      <p:sp>
        <p:nvSpPr>
          <p:cNvPr id="192" name="Shape 192"/>
          <p:cNvSpPr/>
          <p:nvPr/>
        </p:nvSpPr>
        <p:spPr>
          <a:xfrm>
            <a:off x="334063" y="1390656"/>
            <a:ext cx="6362159" cy="453457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pPr>
            <a:r>
              <a:rPr sz="2400" b="1" dirty="0">
                <a:latin typeface="Calibri"/>
                <a:ea typeface="Calibri"/>
                <a:cs typeface="Calibri"/>
                <a:sym typeface="Calibri"/>
              </a:rPr>
              <a:t>Phase 2 Delivery</a:t>
            </a:r>
            <a:endParaRPr lang="en-IN" sz="2400" b="1" dirty="0">
              <a:latin typeface="Calibri"/>
              <a:ea typeface="Calibri"/>
              <a:cs typeface="Calibri"/>
              <a:sym typeface="Calibri"/>
            </a:endParaRPr>
          </a:p>
          <a:p>
            <a:pPr>
              <a:lnSpc>
                <a:spcPct val="150000"/>
              </a:lnSpc>
            </a:pPr>
            <a:endParaRPr sz="2400" b="1" dirty="0">
              <a:latin typeface="Calibri"/>
              <a:ea typeface="Calibri"/>
              <a:cs typeface="Calibri"/>
              <a:sym typeface="Calibri"/>
            </a:endParaRP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Theme Integration</a:t>
            </a:r>
            <a:r>
              <a:rPr lang="en-IN" sz="2000" dirty="0">
                <a:latin typeface="Calibri"/>
                <a:ea typeface="Calibri"/>
                <a:cs typeface="Calibri"/>
                <a:sym typeface="Calibri"/>
              </a:rPr>
              <a:t> for web app</a:t>
            </a:r>
            <a:endParaRPr sz="2000" dirty="0">
              <a:latin typeface="Calibri"/>
              <a:ea typeface="Calibri"/>
              <a:cs typeface="Calibri"/>
              <a:sym typeface="Calibri"/>
            </a:endParaRP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UI/UX design </a:t>
            </a:r>
            <a:r>
              <a:rPr lang="en-IN" sz="2000" dirty="0">
                <a:latin typeface="Calibri"/>
                <a:ea typeface="Calibri"/>
                <a:cs typeface="Calibri"/>
                <a:sym typeface="Calibri"/>
              </a:rPr>
              <a:t>for Mobile app</a:t>
            </a:r>
            <a:r>
              <a:rPr sz="2000" dirty="0">
                <a:latin typeface="Calibri"/>
                <a:ea typeface="Calibri"/>
                <a:cs typeface="Calibri"/>
                <a:sym typeface="Calibri"/>
              </a:rPr>
              <a:t>    </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Password activation/reset based on email/</a:t>
            </a:r>
            <a:r>
              <a:rPr sz="2000" dirty="0" err="1">
                <a:latin typeface="Calibri"/>
                <a:ea typeface="Calibri"/>
                <a:cs typeface="Calibri"/>
                <a:sym typeface="Calibri"/>
              </a:rPr>
              <a:t>sms</a:t>
            </a:r>
            <a:r>
              <a:rPr sz="2000" dirty="0">
                <a:latin typeface="Calibri"/>
                <a:ea typeface="Calibri"/>
                <a:cs typeface="Calibri"/>
                <a:sym typeface="Calibri"/>
              </a:rPr>
              <a:t> option integration</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Customer, Retailer mobile application work flow</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admin web interface</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a:t>
            </a:r>
            <a:r>
              <a:rPr lang="en-IN" sz="2000" dirty="0">
                <a:latin typeface="Calibri"/>
                <a:ea typeface="Calibri"/>
                <a:cs typeface="Calibri"/>
                <a:sym typeface="Calibri"/>
              </a:rPr>
              <a:t>Web </a:t>
            </a:r>
            <a:r>
              <a:rPr sz="2000" dirty="0">
                <a:latin typeface="Calibri"/>
                <a:ea typeface="Calibri"/>
                <a:cs typeface="Calibri"/>
                <a:sym typeface="Calibri"/>
              </a:rPr>
              <a:t>API’s</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Scanned receipt/ Selected reward based reward redemption</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History and feedback components</a:t>
            </a:r>
          </a:p>
        </p:txBody>
      </p:sp>
      <p:sp>
        <p:nvSpPr>
          <p:cNvPr id="193" name="Shape 19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26</a:t>
            </a:fld>
            <a:endParaRPr sz="1200">
              <a:solidFill>
                <a:srgbClr val="888888"/>
              </a:solidFill>
            </a:endParaRPr>
          </a:p>
        </p:txBody>
      </p:sp>
      <p:sp>
        <p:nvSpPr>
          <p:cNvPr id="2" name="Rectangle 1"/>
          <p:cNvSpPr/>
          <p:nvPr/>
        </p:nvSpPr>
        <p:spPr>
          <a:xfrm>
            <a:off x="6874413" y="1390656"/>
            <a:ext cx="5301024" cy="2728952"/>
          </a:xfrm>
          <a:prstGeom prst="rect">
            <a:avLst/>
          </a:prstGeom>
        </p:spPr>
        <p:txBody>
          <a:bodyPr wrap="square">
            <a:spAutoFit/>
          </a:bodyPr>
          <a:lstStyle/>
          <a:p>
            <a:pPr lvl="0">
              <a:lnSpc>
                <a:spcPct val="150000"/>
              </a:lnSpc>
            </a:pPr>
            <a:r>
              <a:rPr lang="en-IN" sz="2400" b="1" dirty="0">
                <a:latin typeface="Calibri"/>
                <a:ea typeface="Calibri"/>
                <a:cs typeface="Calibri"/>
                <a:sym typeface="Calibri"/>
              </a:rPr>
              <a:t>Phase 3 Delivery</a:t>
            </a:r>
          </a:p>
          <a:p>
            <a:pPr lvl="0">
              <a:lnSpc>
                <a:spcPct val="150000"/>
              </a:lnSpc>
            </a:pPr>
            <a:endParaRPr lang="en-IN" b="1" dirty="0">
              <a:latin typeface="Calibri"/>
              <a:ea typeface="Calibri"/>
              <a:cs typeface="Calibri"/>
              <a:sym typeface="Calibri"/>
            </a:endParaRP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Quality Analysis</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User Acceptance Testing (UAT)</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Final product delivery</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Upload to App Store </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Hosting Web App to the online server</a:t>
            </a:r>
          </a:p>
        </p:txBody>
      </p:sp>
      <p:cxnSp>
        <p:nvCxnSpPr>
          <p:cNvPr id="6" name="Straight Connector 5"/>
          <p:cNvCxnSpPr/>
          <p:nvPr/>
        </p:nvCxnSpPr>
        <p:spPr>
          <a:xfrm>
            <a:off x="6554104" y="1390656"/>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97" name="Group 197"/>
          <p:cNvGrpSpPr/>
          <p:nvPr/>
        </p:nvGrpSpPr>
        <p:grpSpPr>
          <a:xfrm>
            <a:off x="2982798" y="2968000"/>
            <a:ext cx="5805883" cy="1331286"/>
            <a:chOff x="0" y="0"/>
            <a:chExt cx="5805881" cy="1331284"/>
          </a:xfrm>
        </p:grpSpPr>
        <p:sp>
          <p:nvSpPr>
            <p:cNvPr id="195" name="Shape 195"/>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96" name="Shape 196"/>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Technology Specification</a:t>
              </a:r>
            </a:p>
          </p:txBody>
        </p:sp>
      </p:grpSp>
      <p:sp>
        <p:nvSpPr>
          <p:cNvPr id="198" name="Shape 19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27</a:t>
            </a:fld>
            <a:endParaRPr sz="1200">
              <a:solidFill>
                <a:srgbClr val="888888"/>
              </a:solidFill>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Technology Specifications</a:t>
            </a:r>
          </a:p>
        </p:txBody>
      </p:sp>
      <p:sp>
        <p:nvSpPr>
          <p:cNvPr id="201" name="Shape 201"/>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28</a:t>
            </a:fld>
            <a:endParaRPr sz="1200">
              <a:solidFill>
                <a:srgbClr val="888888"/>
              </a:solidFill>
            </a:endParaRPr>
          </a:p>
        </p:txBody>
      </p:sp>
      <p:sp>
        <p:nvSpPr>
          <p:cNvPr id="6" name="Shape 140"/>
          <p:cNvSpPr/>
          <p:nvPr/>
        </p:nvSpPr>
        <p:spPr>
          <a:xfrm>
            <a:off x="7421958" y="1662232"/>
            <a:ext cx="4386311" cy="4768333"/>
          </a:xfrm>
          <a:prstGeom prst="roundRect">
            <a:avLst>
              <a:gd name="adj" fmla="val 7702"/>
            </a:avLst>
          </a:prstGeom>
          <a:solidFill>
            <a:schemeClr val="accent2">
              <a:lumMod val="20000"/>
              <a:lumOff val="80000"/>
            </a:schemeClr>
          </a:solidFill>
          <a:ln w="25400" cap="flat">
            <a:solidFill>
              <a:srgbClr val="740026"/>
            </a:solidFill>
            <a:prstDash val="solid"/>
            <a:miter lim="800000"/>
          </a:ln>
          <a:effectLst/>
        </p:spPr>
        <p:txBody>
          <a:bodyPr wrap="square" lIns="0" tIns="0" rIns="0" bIns="0" numCol="1" anchor="t">
            <a:noAutofit/>
          </a:bodyPr>
          <a:lstStyle/>
          <a:p>
            <a:pPr lvl="0" algn="ctr">
              <a:buClr>
                <a:srgbClr val="000000"/>
              </a:buClr>
              <a:buSzPct val="100000"/>
            </a:pPr>
            <a:r>
              <a:rPr lang="en-IN" sz="2000" b="1" dirty="0">
                <a:solidFill>
                  <a:schemeClr val="tx1">
                    <a:lumMod val="85000"/>
                    <a:lumOff val="15000"/>
                  </a:schemeClr>
                </a:solidFill>
                <a:latin typeface="Calibri"/>
                <a:ea typeface="Calibri"/>
                <a:cs typeface="Calibri"/>
                <a:sym typeface="Calibri"/>
              </a:rPr>
              <a:t>Technology Stack</a:t>
            </a:r>
          </a:p>
          <a:p>
            <a:pPr marL="285750" lvl="0" indent="-285750">
              <a:buClr>
                <a:srgbClr val="000000"/>
              </a:buClr>
              <a:buSzPct val="100000"/>
              <a:buFont typeface="Arial"/>
              <a:buChar char="•"/>
            </a:pPr>
            <a:endParaRPr lang="en-IN" dirty="0">
              <a:latin typeface="Calibri"/>
              <a:ea typeface="Calibri"/>
              <a:cs typeface="Calibri"/>
              <a:sym typeface="Calibri"/>
            </a:endParaRPr>
          </a:p>
          <a:p>
            <a:pPr lvl="0">
              <a:buClr>
                <a:srgbClr val="000000"/>
              </a:buClr>
              <a:buSzPct val="100000"/>
            </a:pPr>
            <a:r>
              <a:rPr lang="en-IN" b="1" dirty="0">
                <a:latin typeface="Calibri"/>
                <a:ea typeface="Calibri"/>
                <a:cs typeface="Calibri"/>
                <a:sym typeface="Calibri"/>
              </a:rPr>
              <a:t>Mobile App Development</a:t>
            </a:r>
          </a:p>
          <a:p>
            <a:pPr lvl="0">
              <a:buClr>
                <a:srgbClr val="000000"/>
              </a:buClr>
              <a:buSzPct val="100000"/>
            </a:pPr>
            <a:endParaRPr lang="en-IN" b="1" dirty="0">
              <a:latin typeface="Calibri"/>
              <a:ea typeface="Calibri"/>
              <a:cs typeface="Calibri"/>
              <a:sym typeface="Calibri"/>
            </a:endParaRPr>
          </a:p>
          <a:p>
            <a:pPr marL="285750" lvl="3" indent="-285750">
              <a:buClr>
                <a:srgbClr val="000000"/>
              </a:buClr>
              <a:buSzPct val="100000"/>
              <a:buFont typeface="Arial"/>
              <a:buChar char="•"/>
            </a:pPr>
            <a:r>
              <a:rPr lang="en-IN" dirty="0">
                <a:latin typeface="Calibri"/>
                <a:ea typeface="Calibri"/>
                <a:cs typeface="Calibri"/>
                <a:sym typeface="Calibri"/>
              </a:rPr>
              <a:t>Language: Java (Android), Swift/</a:t>
            </a:r>
            <a:r>
              <a:rPr lang="en-IN" dirty="0" err="1">
                <a:latin typeface="Calibri"/>
                <a:ea typeface="Calibri"/>
                <a:cs typeface="Calibri"/>
                <a:sym typeface="Calibri"/>
              </a:rPr>
              <a:t>ObjectiveC</a:t>
            </a:r>
            <a:r>
              <a:rPr lang="en-IN" dirty="0">
                <a:latin typeface="Calibri"/>
                <a:ea typeface="Calibri"/>
                <a:cs typeface="Calibri"/>
                <a:sym typeface="Calibri"/>
              </a:rPr>
              <a:t> (iOS)</a:t>
            </a:r>
          </a:p>
          <a:p>
            <a:pPr marL="285750" lvl="3" indent="-285750">
              <a:buClr>
                <a:srgbClr val="000000"/>
              </a:buClr>
              <a:buSzPct val="100000"/>
              <a:buFont typeface="Arial"/>
              <a:buChar char="•"/>
            </a:pPr>
            <a:r>
              <a:rPr lang="en-IN" dirty="0">
                <a:latin typeface="Calibri"/>
                <a:ea typeface="Calibri"/>
                <a:cs typeface="Calibri"/>
                <a:sym typeface="Calibri"/>
              </a:rPr>
              <a:t>API – JSON/XML</a:t>
            </a:r>
          </a:p>
          <a:p>
            <a:pPr marL="285750" lvl="3" indent="-285750">
              <a:buClr>
                <a:srgbClr val="000000"/>
              </a:buClr>
              <a:buSzPct val="100000"/>
              <a:buFont typeface="Arial"/>
              <a:buChar char="•"/>
            </a:pPr>
            <a:r>
              <a:rPr lang="en-IN" dirty="0">
                <a:latin typeface="Calibri"/>
                <a:ea typeface="Calibri"/>
                <a:cs typeface="Calibri"/>
                <a:sym typeface="Calibri"/>
              </a:rPr>
              <a:t>IDE – Android Studio, </a:t>
            </a:r>
            <a:r>
              <a:rPr lang="en-IN" dirty="0" err="1">
                <a:latin typeface="Calibri"/>
                <a:ea typeface="Calibri"/>
                <a:cs typeface="Calibri"/>
                <a:sym typeface="Calibri"/>
              </a:rPr>
              <a:t>Xcode</a:t>
            </a:r>
            <a:endParaRPr lang="en-IN" dirty="0">
              <a:latin typeface="Calibri"/>
              <a:ea typeface="Calibri"/>
              <a:cs typeface="Calibri"/>
              <a:sym typeface="Calibri"/>
            </a:endParaRPr>
          </a:p>
          <a:p>
            <a:pPr marL="285750" lvl="3" indent="-285750">
              <a:buClr>
                <a:srgbClr val="000000"/>
              </a:buClr>
              <a:buSzPct val="100000"/>
              <a:buFont typeface="Arial"/>
              <a:buChar char="•"/>
            </a:pPr>
            <a:endParaRPr lang="en-IN" dirty="0">
              <a:latin typeface="Calibri"/>
              <a:ea typeface="Calibri"/>
              <a:cs typeface="Calibri"/>
              <a:sym typeface="Calibri"/>
            </a:endParaRPr>
          </a:p>
          <a:p>
            <a:pPr lvl="3">
              <a:buClr>
                <a:srgbClr val="000000"/>
              </a:buClr>
              <a:buSzPct val="100000"/>
            </a:pPr>
            <a:r>
              <a:rPr lang="en-IN" b="1" dirty="0">
                <a:latin typeface="Calibri"/>
                <a:ea typeface="Calibri"/>
                <a:cs typeface="Calibri"/>
                <a:sym typeface="Calibri"/>
              </a:rPr>
              <a:t>Web Application</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PHP</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MySQL</a:t>
            </a:r>
          </a:p>
          <a:p>
            <a:pPr marL="285750" lvl="4" indent="-285750">
              <a:buClr>
                <a:srgbClr val="000000"/>
              </a:buClr>
              <a:buSzPct val="100000"/>
              <a:buFont typeface="Arial"/>
              <a:buChar char="•"/>
            </a:pPr>
            <a:endParaRPr lang="en-IN" dirty="0">
              <a:latin typeface="Calibri"/>
              <a:ea typeface="Calibri"/>
              <a:cs typeface="Calibri"/>
              <a:sym typeface="Calibri"/>
            </a:endParaRPr>
          </a:p>
          <a:p>
            <a:pPr lvl="4">
              <a:buClr>
                <a:srgbClr val="000000"/>
              </a:buClr>
              <a:buSzPct val="100000"/>
            </a:pPr>
            <a:r>
              <a:rPr lang="en-IN" b="1" dirty="0">
                <a:latin typeface="Calibri"/>
                <a:ea typeface="Calibri"/>
                <a:cs typeface="Calibri"/>
                <a:sym typeface="Calibri"/>
              </a:rPr>
              <a:t>Linux VPS Hosting</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2 Cores, 4 GB RAM, 2 TB Bandwidth</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165 GB Disk Space, 2 </a:t>
            </a:r>
            <a:r>
              <a:rPr lang="en-IN" dirty="0" err="1">
                <a:latin typeface="Calibri"/>
                <a:ea typeface="Calibri"/>
                <a:cs typeface="Calibri"/>
                <a:sym typeface="Calibri"/>
              </a:rPr>
              <a:t>Ips</a:t>
            </a:r>
            <a:endParaRPr lang="en-IN" dirty="0">
              <a:latin typeface="Calibri"/>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13" y="1066663"/>
            <a:ext cx="5869484" cy="5363902"/>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07" name="Group 207"/>
          <p:cNvGrpSpPr/>
          <p:nvPr/>
        </p:nvGrpSpPr>
        <p:grpSpPr>
          <a:xfrm>
            <a:off x="2100483" y="2984043"/>
            <a:ext cx="7653119" cy="1331286"/>
            <a:chOff x="0" y="0"/>
            <a:chExt cx="7653118" cy="1331285"/>
          </a:xfrm>
        </p:grpSpPr>
        <p:sp>
          <p:nvSpPr>
            <p:cNvPr id="205" name="Shape 205"/>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06" name="Shape 206"/>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Project Timeline &amp; Deliverables</a:t>
              </a:r>
            </a:p>
          </p:txBody>
        </p:sp>
      </p:grpSp>
      <p:sp>
        <p:nvSpPr>
          <p:cNvPr id="208" name="Shape 20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29</a:t>
            </a:fld>
            <a:endParaRPr sz="1200">
              <a:solidFill>
                <a:srgbClr val="888888"/>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 name="Shape 121"/>
          <p:cNvSpPr/>
          <p:nvPr/>
        </p:nvSpPr>
        <p:spPr>
          <a:xfrm>
            <a:off x="220926" y="287211"/>
            <a:ext cx="458961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Background &amp; Scope</a:t>
            </a:r>
          </a:p>
        </p:txBody>
      </p:sp>
      <p:sp>
        <p:nvSpPr>
          <p:cNvPr id="122" name="Shape 122"/>
          <p:cNvSpPr/>
          <p:nvPr/>
        </p:nvSpPr>
        <p:spPr>
          <a:xfrm>
            <a:off x="361601" y="1459620"/>
            <a:ext cx="11595136" cy="380873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ct val="150000"/>
              </a:lnSpc>
            </a:pPr>
            <a:r>
              <a:rPr lang="en-IN" sz="1900" dirty="0" smtClean="0">
                <a:latin typeface="Calibri"/>
                <a:ea typeface="Calibri"/>
                <a:cs typeface="Calibri"/>
                <a:sym typeface="Calibri"/>
              </a:rPr>
              <a:t>RAVIZ Hotels and Resorts  plans to introduce a loyalty and rewards program card for their high value customers.  This card can be tracked using a companion mobile app.  The app can be used in lie</a:t>
            </a:r>
            <a:r>
              <a:rPr lang="en-IN" sz="1900" dirty="0" smtClean="0">
                <a:latin typeface="Calibri"/>
                <a:ea typeface="Calibri"/>
                <a:cs typeface="Calibri"/>
                <a:sym typeface="Calibri"/>
              </a:rPr>
              <a:t>u of the rewards card.</a:t>
            </a:r>
            <a:endParaRPr lang="en-IN" sz="1900" dirty="0">
              <a:latin typeface="Calibri"/>
              <a:ea typeface="Calibri"/>
              <a:cs typeface="Calibri"/>
              <a:sym typeface="Calibri"/>
            </a:endParaRPr>
          </a:p>
          <a:p>
            <a:pPr lvl="0">
              <a:lnSpc>
                <a:spcPct val="150000"/>
              </a:lnSpc>
            </a:pPr>
            <a:r>
              <a:rPr sz="2800" b="1" dirty="0">
                <a:solidFill>
                  <a:srgbClr val="740026"/>
                </a:solidFill>
                <a:latin typeface="Calibri"/>
                <a:ea typeface="Calibri"/>
                <a:cs typeface="Calibri"/>
                <a:sym typeface="Calibri"/>
              </a:rPr>
              <a:t>Scope</a:t>
            </a:r>
          </a:p>
          <a:p>
            <a:pPr lvl="0">
              <a:lnSpc>
                <a:spcPct val="150000"/>
              </a:lnSpc>
            </a:pPr>
            <a:r>
              <a:rPr lang="en-US" sz="1900" dirty="0" smtClean="0">
                <a:latin typeface="Calibri"/>
                <a:ea typeface="Calibri"/>
                <a:cs typeface="Calibri"/>
                <a:sym typeface="Calibri"/>
              </a:rPr>
              <a:t>RAVIZ hotels and resorts</a:t>
            </a:r>
            <a:r>
              <a:rPr sz="1900" dirty="0" smtClean="0">
                <a:latin typeface="Calibri"/>
                <a:ea typeface="Calibri"/>
                <a:cs typeface="Calibri"/>
                <a:sym typeface="Calibri"/>
              </a:rPr>
              <a:t> </a:t>
            </a:r>
            <a:r>
              <a:rPr sz="1900" dirty="0">
                <a:latin typeface="Calibri"/>
                <a:ea typeface="Calibri"/>
                <a:cs typeface="Calibri"/>
                <a:sym typeface="Calibri"/>
              </a:rPr>
              <a:t>has contacted Verbat Technologies to develop a</a:t>
            </a:r>
            <a:r>
              <a:rPr lang="en-IN" sz="1900" dirty="0">
                <a:latin typeface="Calibri"/>
                <a:ea typeface="Calibri"/>
                <a:cs typeface="Calibri"/>
                <a:sym typeface="Calibri"/>
              </a:rPr>
              <a:t> Web &amp; Mobile based </a:t>
            </a:r>
            <a:r>
              <a:rPr sz="1900" dirty="0" smtClean="0">
                <a:latin typeface="Calibri"/>
                <a:ea typeface="Calibri"/>
                <a:cs typeface="Calibri"/>
                <a:sym typeface="Calibri"/>
              </a:rPr>
              <a:t>loyalty </a:t>
            </a:r>
            <a:r>
              <a:rPr lang="en-IN" sz="1900" dirty="0" smtClean="0">
                <a:latin typeface="Calibri"/>
                <a:ea typeface="Calibri"/>
                <a:cs typeface="Calibri"/>
                <a:sym typeface="Calibri"/>
              </a:rPr>
              <a:t>management</a:t>
            </a:r>
            <a:r>
              <a:rPr sz="1900" dirty="0" smtClean="0">
                <a:latin typeface="Calibri"/>
                <a:ea typeface="Calibri"/>
                <a:cs typeface="Calibri"/>
                <a:sym typeface="Calibri"/>
              </a:rPr>
              <a:t> application</a:t>
            </a:r>
            <a:r>
              <a:rPr sz="1900" dirty="0">
                <a:latin typeface="Calibri"/>
                <a:ea typeface="Calibri"/>
                <a:cs typeface="Calibri"/>
                <a:sym typeface="Calibri"/>
              </a:rPr>
              <a:t>, that will cater to the needs of </a:t>
            </a:r>
            <a:r>
              <a:rPr lang="en-US" sz="1900" dirty="0" smtClean="0">
                <a:latin typeface="Calibri"/>
                <a:ea typeface="Calibri"/>
                <a:cs typeface="Calibri"/>
                <a:sym typeface="Calibri"/>
              </a:rPr>
              <a:t>its</a:t>
            </a:r>
            <a:r>
              <a:rPr sz="1900" dirty="0" smtClean="0">
                <a:latin typeface="Calibri"/>
                <a:ea typeface="Calibri"/>
                <a:cs typeface="Calibri"/>
                <a:sym typeface="Calibri"/>
              </a:rPr>
              <a:t> </a:t>
            </a:r>
            <a:r>
              <a:rPr sz="1900" dirty="0">
                <a:latin typeface="Calibri"/>
                <a:ea typeface="Calibri"/>
                <a:cs typeface="Calibri"/>
                <a:sym typeface="Calibri"/>
              </a:rPr>
              <a:t>retail </a:t>
            </a:r>
            <a:r>
              <a:rPr sz="1900" dirty="0" smtClean="0">
                <a:latin typeface="Calibri"/>
                <a:ea typeface="Calibri"/>
                <a:cs typeface="Calibri"/>
                <a:sym typeface="Calibri"/>
              </a:rPr>
              <a:t>client</a:t>
            </a:r>
            <a:r>
              <a:rPr lang="en-IN" sz="1900" dirty="0" smtClean="0">
                <a:latin typeface="Calibri"/>
                <a:ea typeface="Calibri"/>
                <a:cs typeface="Calibri"/>
                <a:sym typeface="Calibri"/>
              </a:rPr>
              <a:t>. </a:t>
            </a:r>
            <a:r>
              <a:rPr sz="1900" dirty="0">
                <a:latin typeface="Calibri"/>
                <a:ea typeface="Calibri"/>
                <a:cs typeface="Calibri"/>
                <a:sym typeface="Calibri"/>
              </a:rPr>
              <a:t>The main objective of the application, is to handle the entire process of </a:t>
            </a:r>
            <a:r>
              <a:rPr sz="1900" dirty="0" smtClean="0">
                <a:latin typeface="Calibri"/>
                <a:ea typeface="Calibri"/>
                <a:cs typeface="Calibri"/>
                <a:sym typeface="Calibri"/>
              </a:rPr>
              <a:t>ma</a:t>
            </a:r>
            <a:r>
              <a:rPr lang="en-US" sz="1900" dirty="0" smtClean="0">
                <a:latin typeface="Calibri"/>
                <a:ea typeface="Calibri"/>
                <a:cs typeface="Calibri"/>
                <a:sym typeface="Calibri"/>
              </a:rPr>
              <a:t>naging</a:t>
            </a:r>
            <a:r>
              <a:rPr sz="1900" dirty="0" smtClean="0">
                <a:latin typeface="Calibri"/>
                <a:ea typeface="Calibri"/>
                <a:cs typeface="Calibri"/>
                <a:sym typeface="Calibri"/>
              </a:rPr>
              <a:t> </a:t>
            </a:r>
            <a:r>
              <a:rPr sz="1900" dirty="0">
                <a:latin typeface="Calibri"/>
                <a:ea typeface="Calibri"/>
                <a:cs typeface="Calibri"/>
                <a:sym typeface="Calibri"/>
              </a:rPr>
              <a:t>the retail client’s loyalty program, by utilizing the </a:t>
            </a:r>
            <a:r>
              <a:rPr lang="en-IN" sz="1900" dirty="0">
                <a:latin typeface="Calibri"/>
                <a:ea typeface="Calibri"/>
                <a:cs typeface="Calibri"/>
                <a:sym typeface="Calibri"/>
              </a:rPr>
              <a:t>web, </a:t>
            </a:r>
            <a:r>
              <a:rPr sz="1900" dirty="0">
                <a:latin typeface="Calibri"/>
                <a:ea typeface="Calibri"/>
                <a:cs typeface="Calibri"/>
                <a:sym typeface="Calibri"/>
              </a:rPr>
              <a:t>android and iOS platforms. </a:t>
            </a:r>
            <a:r>
              <a:rPr lang="en-IN" sz="1900" dirty="0" smtClean="0">
                <a:latin typeface="Calibri"/>
                <a:ea typeface="Calibri"/>
                <a:cs typeface="Calibri"/>
                <a:sym typeface="Calibri"/>
              </a:rPr>
              <a:t>The </a:t>
            </a:r>
            <a:r>
              <a:rPr lang="en-IN" sz="1900" dirty="0">
                <a:latin typeface="Calibri"/>
                <a:ea typeface="Calibri"/>
                <a:cs typeface="Calibri"/>
                <a:sym typeface="Calibri"/>
              </a:rPr>
              <a:t>main scope of the application is to allow customers to earn &amp; redeem rewards</a:t>
            </a:r>
            <a:r>
              <a:rPr lang="en-IN" sz="1900" dirty="0" smtClean="0">
                <a:latin typeface="Calibri"/>
                <a:ea typeface="Calibri"/>
                <a:cs typeface="Calibri"/>
                <a:sym typeface="Calibri"/>
              </a:rPr>
              <a:t>. It also consist of a back office application to manage the rewards program.</a:t>
            </a:r>
            <a:endParaRPr sz="1900" dirty="0">
              <a:latin typeface="Calibri"/>
              <a:ea typeface="Calibri"/>
              <a:cs typeface="Calibri"/>
              <a:sym typeface="Calibri"/>
            </a:endParaRPr>
          </a:p>
        </p:txBody>
      </p:sp>
      <p:sp>
        <p:nvSpPr>
          <p:cNvPr id="123" name="Shape 12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a:t>
            </a:fld>
            <a:endParaRPr sz="1200">
              <a:solidFill>
                <a:srgbClr val="888888"/>
              </a:solidFill>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 name="Shape 211"/>
          <p:cNvSpPr/>
          <p:nvPr/>
        </p:nvSpPr>
        <p:spPr>
          <a:xfrm>
            <a:off x="207674" y="1031675"/>
            <a:ext cx="9507826"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sz="2000" dirty="0">
                <a:latin typeface="Calibri"/>
                <a:ea typeface="Calibri"/>
                <a:cs typeface="Calibri"/>
                <a:sym typeface="Calibri"/>
              </a:rPr>
              <a:t>The time estimated for delivering the application is </a:t>
            </a:r>
            <a:r>
              <a:rPr lang="en-IN" sz="2000" b="1" dirty="0">
                <a:latin typeface="Calibri"/>
                <a:ea typeface="Calibri"/>
                <a:cs typeface="Calibri"/>
                <a:sym typeface="Calibri"/>
              </a:rPr>
              <a:t>100</a:t>
            </a:r>
            <a:r>
              <a:rPr sz="2000" b="1" dirty="0">
                <a:latin typeface="Calibri"/>
                <a:ea typeface="Calibri"/>
                <a:cs typeface="Calibri"/>
                <a:sym typeface="Calibri"/>
              </a:rPr>
              <a:t> working man days</a:t>
            </a:r>
          </a:p>
        </p:txBody>
      </p:sp>
      <p:sp>
        <p:nvSpPr>
          <p:cNvPr id="212" name="Shape 212"/>
          <p:cNvSpPr/>
          <p:nvPr/>
        </p:nvSpPr>
        <p:spPr>
          <a:xfrm>
            <a:off x="7442751" y="1743212"/>
            <a:ext cx="2626513" cy="447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solidFill>
                  <a:srgbClr val="800000"/>
                </a:solidFill>
                <a:latin typeface="Calibri"/>
                <a:ea typeface="Calibri"/>
                <a:cs typeface="Calibri"/>
                <a:sym typeface="Calibri"/>
              </a:defRPr>
            </a:lvl1pPr>
          </a:lstStyle>
          <a:p>
            <a:pPr lvl="0">
              <a:defRPr sz="1800" b="0">
                <a:solidFill>
                  <a:srgbClr val="000000"/>
                </a:solidFill>
              </a:defRPr>
            </a:pPr>
            <a:r>
              <a:rPr sz="2400" b="1" dirty="0">
                <a:solidFill>
                  <a:srgbClr val="800000"/>
                </a:solidFill>
              </a:rPr>
              <a:t>Deliverables</a:t>
            </a:r>
          </a:p>
        </p:txBody>
      </p:sp>
      <p:sp>
        <p:nvSpPr>
          <p:cNvPr id="214" name="Shape 214"/>
          <p:cNvSpPr/>
          <p:nvPr/>
        </p:nvSpPr>
        <p:spPr>
          <a:xfrm>
            <a:off x="7442751" y="2346407"/>
            <a:ext cx="4545498" cy="307070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Software Requirement Specification (SRS)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High level technical design</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Wireframes for the key screens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UI/UX Theme</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Functional Specification Document (FS)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Test plans &amp; Test cases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User Manual (English)</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Fully developed and tested application for deployment</a:t>
            </a:r>
          </a:p>
        </p:txBody>
      </p:sp>
      <p:sp>
        <p:nvSpPr>
          <p:cNvPr id="215" name="Shape 215"/>
          <p:cNvSpPr/>
          <p:nvPr/>
        </p:nvSpPr>
        <p:spPr>
          <a:xfrm>
            <a:off x="207674" y="234203"/>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Project Time line &amp; Deliverables</a:t>
            </a:r>
          </a:p>
        </p:txBody>
      </p:sp>
      <p:sp>
        <p:nvSpPr>
          <p:cNvPr id="216" name="Shape 21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30</a:t>
            </a:fld>
            <a:endParaRPr sz="1200">
              <a:solidFill>
                <a:srgbClr val="888888"/>
              </a:solidFill>
            </a:endParaRPr>
          </a:p>
        </p:txBody>
      </p:sp>
      <p:cxnSp>
        <p:nvCxnSpPr>
          <p:cNvPr id="8" name="Straight Connector 7"/>
          <p:cNvCxnSpPr/>
          <p:nvPr/>
        </p:nvCxnSpPr>
        <p:spPr>
          <a:xfrm>
            <a:off x="7074609" y="1531333"/>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graphicFrame>
        <p:nvGraphicFramePr>
          <p:cNvPr id="9" name="Table 8"/>
          <p:cNvGraphicFramePr>
            <a:graphicFrameLocks noGrp="1"/>
          </p:cNvGraphicFramePr>
          <p:nvPr>
            <p:extLst>
              <p:ext uri="{D42A27DB-BD31-4B8C-83A1-F6EECF244321}">
                <p14:modId xmlns:p14="http://schemas.microsoft.com/office/powerpoint/2010/main" val="565779869"/>
              </p:ext>
            </p:extLst>
          </p:nvPr>
        </p:nvGraphicFramePr>
        <p:xfrm>
          <a:off x="230357" y="1457005"/>
          <a:ext cx="6822345" cy="5042448"/>
        </p:xfrm>
        <a:graphic>
          <a:graphicData uri="http://schemas.openxmlformats.org/drawingml/2006/table">
            <a:tbl>
              <a:tblPr firstRow="1" bandRow="1">
                <a:tableStyleId>{21E4AEA4-8DFA-4A89-87EB-49C32662AFE0}</a:tableStyleId>
              </a:tblPr>
              <a:tblGrid>
                <a:gridCol w="3978656">
                  <a:extLst>
                    <a:ext uri="{9D8B030D-6E8A-4147-A177-3AD203B41FA5}">
                      <a16:colId xmlns:a16="http://schemas.microsoft.com/office/drawing/2014/main" xmlns="" val="3302362225"/>
                    </a:ext>
                  </a:extLst>
                </a:gridCol>
                <a:gridCol w="1044465">
                  <a:extLst>
                    <a:ext uri="{9D8B030D-6E8A-4147-A177-3AD203B41FA5}">
                      <a16:colId xmlns:a16="http://schemas.microsoft.com/office/drawing/2014/main" xmlns="" val="1810571735"/>
                    </a:ext>
                  </a:extLst>
                </a:gridCol>
                <a:gridCol w="1799224">
                  <a:extLst>
                    <a:ext uri="{9D8B030D-6E8A-4147-A177-3AD203B41FA5}">
                      <a16:colId xmlns:a16="http://schemas.microsoft.com/office/drawing/2014/main" xmlns="" val="20002"/>
                    </a:ext>
                  </a:extLst>
                </a:gridCol>
              </a:tblGrid>
              <a:tr h="345506">
                <a:tc>
                  <a:txBody>
                    <a:bodyPr/>
                    <a:lstStyle/>
                    <a:p>
                      <a:pPr algn="just">
                        <a:lnSpc>
                          <a:spcPct val="150000"/>
                        </a:lnSpc>
                        <a:spcAft>
                          <a:spcPts val="600"/>
                        </a:spcAft>
                      </a:pPr>
                      <a:r>
                        <a:rPr lang="en-AU" sz="1600" kern="1200" dirty="0">
                          <a:effectLst/>
                          <a:latin typeface="Calibri" panose="020F0502020204030204" pitchFamily="34" charset="0"/>
                          <a:cs typeface="Calibri" panose="020F0502020204030204" pitchFamily="34" charset="0"/>
                        </a:rPr>
                        <a:t>Activity</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tc>
                  <a:txBody>
                    <a:bodyPr/>
                    <a:lstStyle/>
                    <a:p>
                      <a:pPr algn="r">
                        <a:lnSpc>
                          <a:spcPct val="150000"/>
                        </a:lnSpc>
                        <a:spcAft>
                          <a:spcPts val="600"/>
                        </a:spcAft>
                        <a:tabLst>
                          <a:tab pos="1137920" algn="l"/>
                        </a:tabLst>
                      </a:pPr>
                      <a:r>
                        <a:rPr lang="en-AU" sz="1600" kern="1200" dirty="0">
                          <a:effectLst/>
                          <a:latin typeface="Calibri" panose="020F0502020204030204" pitchFamily="34" charset="0"/>
                          <a:cs typeface="Calibri" panose="020F0502020204030204" pitchFamily="34" charset="0"/>
                        </a:rPr>
                        <a:t>Phase</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tc>
                  <a:txBody>
                    <a:bodyPr/>
                    <a:lstStyle/>
                    <a:p>
                      <a:pPr algn="ctr">
                        <a:lnSpc>
                          <a:spcPct val="150000"/>
                        </a:lnSpc>
                        <a:spcAft>
                          <a:spcPts val="600"/>
                        </a:spcAft>
                        <a:tabLst>
                          <a:tab pos="1137920" algn="l"/>
                        </a:tabLst>
                      </a:pPr>
                      <a:r>
                        <a:rPr lang="en-IN" sz="1600" kern="1200" dirty="0">
                          <a:effectLst/>
                          <a:latin typeface="Calibri" panose="020F0502020204030204" pitchFamily="34" charset="0"/>
                          <a:cs typeface="Calibri" panose="020F0502020204030204" pitchFamily="34" charset="0"/>
                        </a:rPr>
                        <a:t>Effort (Man Days)</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extLst>
                  <a:ext uri="{0D108BD9-81ED-4DB2-BD59-A6C34878D82A}">
                    <a16:rowId xmlns:a16="http://schemas.microsoft.com/office/drawing/2014/main" xmlns="" val="2007264945"/>
                  </a:ext>
                </a:extLst>
              </a:tr>
              <a:tr h="269660">
                <a:tc>
                  <a:txBody>
                    <a:bodyPr/>
                    <a:lstStyle/>
                    <a:p>
                      <a:pPr algn="l">
                        <a:lnSpc>
                          <a:spcPct val="115000"/>
                        </a:lnSpc>
                        <a:spcAft>
                          <a:spcPts val="600"/>
                        </a:spcAft>
                      </a:pPr>
                      <a:r>
                        <a:rPr lang="en-IN" sz="1600" b="1" kern="1200" dirty="0">
                          <a:effectLst/>
                          <a:latin typeface="Calibri" panose="020F0502020204030204" pitchFamily="34" charset="0"/>
                          <a:cs typeface="Calibri" panose="020F0502020204030204" pitchFamily="34" charset="0"/>
                        </a:rPr>
                        <a:t>Initiation</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rowSpan="5">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Phase 1</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chemeClr val="accent1">
                        <a:lumMod val="20000"/>
                        <a:lumOff val="80000"/>
                      </a:schemeClr>
                    </a:solidFill>
                  </a:tcPr>
                </a:tc>
                <a:tc rowSpan="5">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14</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xmlns="" val="1056298204"/>
                  </a:ext>
                </a:extLst>
              </a:tr>
              <a:tr h="220863">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IN" sz="1600" kern="1200" dirty="0">
                          <a:effectLst/>
                          <a:latin typeface="Calibri" panose="020F0502020204030204" pitchFamily="34" charset="0"/>
                          <a:cs typeface="Calibri" panose="020F0502020204030204" pitchFamily="34" charset="0"/>
                        </a:rPr>
                        <a:t>Requirement Gathering Complete and Sign-Off</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2507006805"/>
                  </a:ext>
                </a:extLst>
              </a:tr>
              <a:tr h="3116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Software</a:t>
                      </a:r>
                      <a:r>
                        <a:rPr lang="en-IN" sz="1600" kern="1200" baseline="0" dirty="0">
                          <a:effectLst/>
                          <a:latin typeface="Calibri" panose="020F0502020204030204" pitchFamily="34" charset="0"/>
                          <a:cs typeface="Calibri" panose="020F0502020204030204" pitchFamily="34" charset="0"/>
                        </a:rPr>
                        <a:t> requirement Specification &amp; functional Specification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858029503"/>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UI Design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3220231555"/>
                  </a:ext>
                </a:extLst>
              </a:tr>
              <a:tr h="308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Database Design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05"/>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kern="1200" dirty="0">
                          <a:effectLst/>
                          <a:latin typeface="Calibri" panose="020F0502020204030204" pitchFamily="34" charset="0"/>
                          <a:cs typeface="Calibri" panose="020F0502020204030204" pitchFamily="34" charset="0"/>
                        </a:rPr>
                        <a:t>Development Start</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row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kern="1200" dirty="0">
                          <a:effectLst/>
                          <a:latin typeface="Calibri" panose="020F0502020204030204" pitchFamily="34" charset="0"/>
                          <a:cs typeface="Calibri" panose="020F0502020204030204" pitchFamily="34" charset="0"/>
                        </a:rPr>
                        <a:t>Phase 2</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chemeClr val="accent2">
                        <a:lumMod val="20000"/>
                        <a:lumOff val="80000"/>
                      </a:schemeClr>
                    </a:solidFill>
                  </a:tcPr>
                </a:tc>
                <a:tc rowSpan="7">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65.5</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xmlns="" val="560038273"/>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Theme Integration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07"/>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UI/UX for</a:t>
                      </a:r>
                      <a:r>
                        <a:rPr lang="en-IN" sz="1600" kern="1200" baseline="0" dirty="0">
                          <a:effectLst/>
                          <a:latin typeface="Calibri" panose="020F0502020204030204" pitchFamily="34" charset="0"/>
                          <a:cs typeface="Calibri" panose="020F0502020204030204" pitchFamily="34" charset="0"/>
                        </a:rPr>
                        <a:t> Mobile Apps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ctr">
                        <a:spcAft>
                          <a:spcPts val="0"/>
                        </a:spcAft>
                      </a:pPr>
                      <a:endParaRPr lang="en-IN" sz="1800" b="1" kern="1200" dirty="0">
                        <a:solidFill>
                          <a:schemeClr val="tx1"/>
                        </a:solidFill>
                        <a:effectLst/>
                        <a:latin typeface="+mn-lt"/>
                        <a:ea typeface="+mn-ea"/>
                        <a:cs typeface="+mn-cs"/>
                      </a:endParaRPr>
                    </a:p>
                  </a:txBody>
                  <a:tcPr marL="68580" marR="68580" marT="0" marB="0" vert="vert270" anchor="ctr">
                    <a:lnT w="12700" cap="flat" cmpd="sng" algn="ctr">
                      <a:solidFill>
                        <a:schemeClr val="tx1"/>
                      </a:solidFill>
                      <a:prstDash val="solid"/>
                      <a:round/>
                      <a:headEnd type="none" w="med" len="med"/>
                      <a:tailEnd type="none" w="med" len="med"/>
                    </a:lnT>
                    <a:solidFill>
                      <a:srgbClr val="FDF3ED"/>
                    </a:solidFill>
                  </a:tcPr>
                </a:tc>
                <a:tc vMerge="1">
                  <a:txBody>
                    <a:bodyPr/>
                    <a:lstStyle/>
                    <a:p>
                      <a:pPr algn="ctr">
                        <a:spcAft>
                          <a:spcPts val="0"/>
                        </a:spcAft>
                      </a:pPr>
                      <a:endParaRPr lang="en-IN" sz="1400" b="0"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xmlns="" val="600787897"/>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User Management</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1"/>
                  </a:ext>
                </a:extLst>
              </a:tr>
              <a:tr h="288306">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Web Admin</a:t>
                      </a:r>
                      <a:r>
                        <a:rPr lang="en-IN" sz="1600" kern="1200" baseline="0" dirty="0">
                          <a:effectLst/>
                          <a:latin typeface="Calibri" panose="020F0502020204030204" pitchFamily="34" charset="0"/>
                          <a:cs typeface="Calibri" panose="020F0502020204030204" pitchFamily="34" charset="0"/>
                        </a:rPr>
                        <a:t> and Creating API’s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2857238168"/>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Manage</a:t>
                      </a:r>
                      <a:r>
                        <a:rPr lang="en-IN" sz="1600" kern="1200" baseline="0" dirty="0">
                          <a:effectLst/>
                          <a:latin typeface="Calibri" panose="020F0502020204030204" pitchFamily="34" charset="0"/>
                          <a:cs typeface="Calibri" panose="020F0502020204030204" pitchFamily="34" charset="0"/>
                        </a:rPr>
                        <a:t> Rewards, Receipts and Redeem</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800" b="1"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08"/>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Reports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2"/>
                  </a:ext>
                </a:extLst>
              </a:tr>
              <a:tr h="213360">
                <a:tc>
                  <a:txBody>
                    <a:bodyPr/>
                    <a:lstStyle/>
                    <a:p>
                      <a:pPr algn="l">
                        <a:spcAft>
                          <a:spcPts val="0"/>
                        </a:spcAft>
                      </a:pPr>
                      <a:r>
                        <a:rPr lang="en-IN" sz="1600" b="1" kern="1200" dirty="0">
                          <a:solidFill>
                            <a:schemeClr val="tx1"/>
                          </a:solidFill>
                          <a:effectLst/>
                          <a:latin typeface="Calibri" panose="020F0502020204030204" pitchFamily="34" charset="0"/>
                          <a:ea typeface="+mn-ea"/>
                          <a:cs typeface="Calibri" panose="020F0502020204030204" pitchFamily="34" charset="0"/>
                        </a:rPr>
                        <a:t>QA &amp;</a:t>
                      </a:r>
                      <a:r>
                        <a:rPr lang="en-IN" sz="1600" b="1" kern="1200" baseline="0" dirty="0">
                          <a:solidFill>
                            <a:schemeClr val="tx1"/>
                          </a:solidFill>
                          <a:effectLst/>
                          <a:latin typeface="Calibri" panose="020F0502020204030204" pitchFamily="34" charset="0"/>
                          <a:ea typeface="+mn-ea"/>
                          <a:cs typeface="Calibri" panose="020F0502020204030204" pitchFamily="34" charset="0"/>
                        </a:rPr>
                        <a:t> </a:t>
                      </a:r>
                      <a:r>
                        <a:rPr lang="en-IN" sz="1600" b="1" kern="1200" dirty="0">
                          <a:solidFill>
                            <a:schemeClr val="tx1"/>
                          </a:solidFill>
                          <a:effectLst/>
                          <a:latin typeface="Calibri" panose="020F0502020204030204" pitchFamily="34" charset="0"/>
                          <a:ea typeface="+mn-ea"/>
                          <a:cs typeface="Calibri" panose="020F0502020204030204" pitchFamily="34" charset="0"/>
                        </a:rPr>
                        <a:t>Deployment</a:t>
                      </a:r>
                    </a:p>
                  </a:txBody>
                  <a:tcPr marL="68580" marR="68580" marT="0" marB="0" anchor="ctr">
                    <a:solidFill>
                      <a:srgbClr val="D1F8C8"/>
                    </a:solidFill>
                  </a:tcPr>
                </a:tc>
                <a:tc rowSpan="4">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Phase</a:t>
                      </a:r>
                      <a:r>
                        <a:rPr lang="en-IN" sz="1600" b="1" kern="1200" baseline="0" dirty="0">
                          <a:effectLst/>
                          <a:latin typeface="Calibri" panose="020F0502020204030204" pitchFamily="34" charset="0"/>
                          <a:cs typeface="Calibri" panose="020F0502020204030204" pitchFamily="34" charset="0"/>
                        </a:rPr>
                        <a:t> 3</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rgbClr val="D1F8C8"/>
                    </a:solidFill>
                  </a:tcPr>
                </a:tc>
                <a:tc rowSpan="4">
                  <a:txBody>
                    <a:bodyPr/>
                    <a:lstStyle/>
                    <a:p>
                      <a:pPr algn="ctr">
                        <a:spcAft>
                          <a:spcPts val="0"/>
                        </a:spcAft>
                      </a:pPr>
                      <a:r>
                        <a:rPr lang="en-IN" sz="1600" b="1" kern="1200" dirty="0">
                          <a:solidFill>
                            <a:schemeClr val="dk1"/>
                          </a:solidFill>
                          <a:effectLst/>
                          <a:latin typeface="Calibri" panose="020F0502020204030204" pitchFamily="34" charset="0"/>
                          <a:ea typeface="+mn-ea"/>
                          <a:cs typeface="Calibri" panose="020F0502020204030204" pitchFamily="34" charset="0"/>
                        </a:rPr>
                        <a:t>20.5</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extLst>
                  <a:ext uri="{0D108BD9-81ED-4DB2-BD59-A6C34878D82A}">
                    <a16:rowId xmlns:a16="http://schemas.microsoft.com/office/drawing/2014/main" xmlns="" val="10016"/>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QA</a:t>
                      </a:r>
                      <a:r>
                        <a:rPr lang="en-IN" sz="1600" kern="1200" baseline="0" dirty="0">
                          <a:effectLst/>
                          <a:latin typeface="Calibri" panose="020F0502020204030204" pitchFamily="34" charset="0"/>
                          <a:cs typeface="Calibri" panose="020F0502020204030204" pitchFamily="34" charset="0"/>
                        </a:rPr>
                        <a:t> </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7"/>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Calibri" panose="020F0502020204030204" pitchFamily="34" charset="0"/>
                          <a:ea typeface="+mn-ea"/>
                          <a:cs typeface="Calibri" panose="020F0502020204030204" pitchFamily="34" charset="0"/>
                        </a:rPr>
                        <a:t>UAT</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8"/>
                  </a:ext>
                </a:extLst>
              </a:tr>
              <a:tr h="312549">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Deployment &amp; Go Live</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0"/>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20" name="Group 220"/>
          <p:cNvGrpSpPr/>
          <p:nvPr/>
        </p:nvGrpSpPr>
        <p:grpSpPr>
          <a:xfrm>
            <a:off x="2100483" y="2984043"/>
            <a:ext cx="7653119" cy="1331286"/>
            <a:chOff x="0" y="0"/>
            <a:chExt cx="7653118" cy="1331285"/>
          </a:xfrm>
        </p:grpSpPr>
        <p:sp>
          <p:nvSpPr>
            <p:cNvPr id="218" name="Shape 218"/>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19" name="Shape 219"/>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Commercials</a:t>
              </a:r>
            </a:p>
          </p:txBody>
        </p:sp>
      </p:grpSp>
      <p:sp>
        <p:nvSpPr>
          <p:cNvPr id="221" name="Shape 221"/>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31</a:t>
            </a:fld>
            <a:endParaRPr sz="1200">
              <a:solidFill>
                <a:srgbClr val="888888"/>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3" name="Shape 223"/>
          <p:cNvSpPr/>
          <p:nvPr/>
        </p:nvSpPr>
        <p:spPr>
          <a:xfrm>
            <a:off x="207672" y="260707"/>
            <a:ext cx="9160917"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Commercials</a:t>
            </a:r>
          </a:p>
        </p:txBody>
      </p:sp>
      <p:graphicFrame>
        <p:nvGraphicFramePr>
          <p:cNvPr id="224" name="Table 224"/>
          <p:cNvGraphicFramePr/>
          <p:nvPr>
            <p:extLst>
              <p:ext uri="{D42A27DB-BD31-4B8C-83A1-F6EECF244321}">
                <p14:modId xmlns:p14="http://schemas.microsoft.com/office/powerpoint/2010/main" val="1078967390"/>
              </p:ext>
            </p:extLst>
          </p:nvPr>
        </p:nvGraphicFramePr>
        <p:xfrm>
          <a:off x="397922" y="1754521"/>
          <a:ext cx="11272359" cy="3389075"/>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a:t>
                      </a:r>
                      <a:r>
                        <a:rPr lang="en-IN" sz="2000" i="0" baseline="0" dirty="0">
                          <a:solidFill>
                            <a:srgbClr val="1C1C1C"/>
                          </a:solidFill>
                          <a:sym typeface="Helvetica Neue"/>
                        </a:rPr>
                        <a:t> UI/UX</a:t>
                      </a:r>
                      <a:endParaRPr sz="2000" i="0" dirty="0">
                        <a:solidFill>
                          <a:srgbClr val="1C1C1C"/>
                        </a:solidFill>
                        <a:sym typeface="Helvetica Neue"/>
                      </a:endParaRP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r h="735964">
                <a:tc>
                  <a:txBody>
                    <a:bodyPr/>
                    <a:lstStyle/>
                    <a:p>
                      <a:pPr lvl="0" algn="l">
                        <a:defRPr sz="1800" b="0" i="0"/>
                      </a:pPr>
                      <a:r>
                        <a:rPr sz="2000" i="0" dirty="0">
                          <a:solidFill>
                            <a:srgbClr val="1C1C1C"/>
                          </a:solidFill>
                          <a:sym typeface="Helvetica Neue"/>
                        </a:rPr>
                        <a:t>0</a:t>
                      </a:r>
                      <a:r>
                        <a:rPr lang="en-IN" sz="2000" i="0" dirty="0">
                          <a:solidFill>
                            <a:srgbClr val="1C1C1C"/>
                          </a:solidFill>
                          <a:sym typeface="Helvetica Neue"/>
                        </a:rPr>
                        <a:t>2</a:t>
                      </a:r>
                      <a:r>
                        <a:rPr sz="2000" i="0" dirty="0">
                          <a:solidFill>
                            <a:srgbClr val="1C1C1C"/>
                          </a:solidFill>
                          <a:sym typeface="Helvetica Neue"/>
                        </a:rPr>
                        <a:t>.</a:t>
                      </a:r>
                    </a:p>
                  </a:txBody>
                  <a:tcPr marL="45720" marR="45720" anchor="ctr" horzOverflow="overflow">
                    <a:solidFill>
                      <a:srgbClr val="F5DDD2"/>
                    </a:solidFill>
                  </a:tcPr>
                </a:tc>
                <a:tc>
                  <a:txBody>
                    <a:bodyPr/>
                    <a:lstStyle/>
                    <a:p>
                      <a:pPr lvl="0" algn="l">
                        <a:defRPr sz="1800" b="0" i="0"/>
                      </a:pPr>
                      <a:r>
                        <a:rPr sz="2000" i="0" dirty="0">
                          <a:solidFill>
                            <a:srgbClr val="1C1C1C"/>
                          </a:solidFill>
                          <a:sym typeface="Helvetica Neue"/>
                        </a:rPr>
                        <a:t>Development of Loyalty </a:t>
                      </a:r>
                      <a:r>
                        <a:rPr lang="en-IN" sz="2000" i="0" dirty="0">
                          <a:solidFill>
                            <a:srgbClr val="1C1C1C"/>
                          </a:solidFill>
                          <a:sym typeface="Helvetica Neue"/>
                        </a:rPr>
                        <a:t>Point Management </a:t>
                      </a:r>
                      <a:r>
                        <a:rPr sz="2000" i="0" dirty="0">
                          <a:solidFill>
                            <a:srgbClr val="1C1C1C"/>
                          </a:solidFill>
                          <a:sym typeface="Helvetica Neue"/>
                        </a:rPr>
                        <a:t>Application </a:t>
                      </a:r>
                      <a:r>
                        <a:rPr lang="en-IN" sz="2000" i="0" dirty="0">
                          <a:solidFill>
                            <a:srgbClr val="1C1C1C"/>
                          </a:solidFill>
                          <a:sym typeface="Helvetica Neue"/>
                        </a:rPr>
                        <a:t>&amp; Testing</a:t>
                      </a:r>
                      <a:endParaRPr sz="2000" i="0" dirty="0">
                        <a:solidFill>
                          <a:srgbClr val="1C1C1C"/>
                        </a:solidFill>
                        <a:sym typeface="Helvetica Neue"/>
                      </a:endParaRP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  </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0001"/>
                  </a:ext>
                </a:extLst>
              </a:tr>
              <a:tr h="735964">
                <a:tc>
                  <a:txBody>
                    <a:bodyPr/>
                    <a:lstStyle/>
                    <a:p>
                      <a:pPr lvl="0" algn="l">
                        <a:defRPr sz="1800" b="0" i="0"/>
                      </a:pPr>
                      <a:r>
                        <a:rPr lang="en-IN" sz="2000" i="0" dirty="0">
                          <a:solidFill>
                            <a:srgbClr val="1C1C1C"/>
                          </a:solidFill>
                          <a:sym typeface="Helvetica Neue"/>
                        </a:rPr>
                        <a:t>03.</a:t>
                      </a:r>
                      <a:endParaRPr sz="2000" i="0" dirty="0">
                        <a:solidFill>
                          <a:srgbClr val="1C1C1C"/>
                        </a:solidFill>
                        <a:sym typeface="Helvetica Neue"/>
                      </a:endParaRPr>
                    </a:p>
                  </a:txBody>
                  <a:tcPr marL="45720" marR="45720" anchor="ctr" horzOverflow="overflow">
                    <a:solidFill>
                      <a:srgbClr val="F5DDD2"/>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sz="1800" b="0" i="0"/>
                      </a:pPr>
                      <a:r>
                        <a:rPr lang="en-IN" sz="2000" i="0" dirty="0">
                          <a:solidFill>
                            <a:srgbClr val="1C1C1C"/>
                          </a:solidFill>
                          <a:sym typeface="Helvetica Neue"/>
                        </a:rPr>
                        <a:t>Hosting of the Application in Linux VPS Server (Yearly)</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 17,000</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3760496040"/>
                  </a:ext>
                </a:extLst>
              </a:tr>
              <a:tr h="735964">
                <a:tc>
                  <a:txBody>
                    <a:bodyPr/>
                    <a:lstStyle/>
                    <a:p>
                      <a:pPr lvl="0" algn="l">
                        <a:defRPr sz="1800" b="0" i="0"/>
                      </a:pPr>
                      <a:r>
                        <a:rPr lang="en-IN" sz="2000" i="0" dirty="0">
                          <a:solidFill>
                            <a:srgbClr val="1C1C1C"/>
                          </a:solidFill>
                          <a:sym typeface="Helvetica Neue"/>
                        </a:rPr>
                        <a:t>04.</a:t>
                      </a:r>
                      <a:endParaRPr sz="2000" i="0" dirty="0">
                        <a:solidFill>
                          <a:srgbClr val="1C1C1C"/>
                        </a:solidFill>
                        <a:sym typeface="Helvetica Neue"/>
                      </a:endParaRPr>
                    </a:p>
                  </a:txBody>
                  <a:tcPr marL="45720" marR="45720" anchor="ctr" horzOverflow="overflow">
                    <a:solidFill>
                      <a:srgbClr val="F5DDD2"/>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sz="1800" b="0" i="0"/>
                      </a:pPr>
                      <a:r>
                        <a:rPr lang="en-IN" sz="2000" i="0" dirty="0">
                          <a:solidFill>
                            <a:srgbClr val="1C1C1C"/>
                          </a:solidFill>
                          <a:sym typeface="Helvetica Neue"/>
                        </a:rPr>
                        <a:t>Positive  WildCard SSL (Yearly)</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r>
                        <a:rPr lang="en-IN" sz="2000" i="0" baseline="0" dirty="0">
                          <a:solidFill>
                            <a:srgbClr val="1C1C1C"/>
                          </a:solidFill>
                          <a:sym typeface="Helvetica Neue"/>
                        </a:rPr>
                        <a:t> 580</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3566653044"/>
                  </a:ext>
                </a:extLst>
              </a:tr>
            </a:tbl>
          </a:graphicData>
        </a:graphic>
      </p:graphicFrame>
      <p:sp>
        <p:nvSpPr>
          <p:cNvPr id="225" name="Shape 225"/>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32</a:t>
            </a:fld>
            <a:endParaRPr sz="1200">
              <a:solidFill>
                <a:srgbClr val="888888"/>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Shape 230"/>
          <p:cNvSpPr/>
          <p:nvPr/>
        </p:nvSpPr>
        <p:spPr>
          <a:xfrm>
            <a:off x="207672" y="260707"/>
            <a:ext cx="9160917"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Commercials</a:t>
            </a:r>
          </a:p>
        </p:txBody>
      </p:sp>
      <p:sp>
        <p:nvSpPr>
          <p:cNvPr id="232" name="Shape 232"/>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33</a:t>
            </a:fld>
            <a:endParaRPr sz="1200">
              <a:solidFill>
                <a:srgbClr val="888888"/>
              </a:solidFill>
            </a:endParaRPr>
          </a:p>
        </p:txBody>
      </p:sp>
      <p:sp>
        <p:nvSpPr>
          <p:cNvPr id="3" name="Rectangle 2"/>
          <p:cNvSpPr/>
          <p:nvPr/>
        </p:nvSpPr>
        <p:spPr>
          <a:xfrm>
            <a:off x="207672" y="1260790"/>
            <a:ext cx="5375189" cy="461665"/>
          </a:xfrm>
          <a:prstGeom prst="rect">
            <a:avLst/>
          </a:prstGeom>
        </p:spPr>
        <p:txBody>
          <a:bodyPr wrap="none">
            <a:spAutoFit/>
          </a:bodyPr>
          <a:lstStyle/>
          <a:p>
            <a:r>
              <a:rPr lang="en-US" sz="2400" b="1" dirty="0">
                <a:latin typeface="Calibri"/>
                <a:ea typeface="Calibri"/>
                <a:cs typeface="Calibri"/>
              </a:rPr>
              <a:t>Packaged Cost (Creative + Development)</a:t>
            </a:r>
          </a:p>
        </p:txBody>
      </p:sp>
      <p:graphicFrame>
        <p:nvGraphicFramePr>
          <p:cNvPr id="11" name="Table 224"/>
          <p:cNvGraphicFramePr/>
          <p:nvPr>
            <p:extLst>
              <p:ext uri="{D42A27DB-BD31-4B8C-83A1-F6EECF244321}">
                <p14:modId xmlns:p14="http://schemas.microsoft.com/office/powerpoint/2010/main" val="3958963515"/>
              </p:ext>
            </p:extLst>
          </p:nvPr>
        </p:nvGraphicFramePr>
        <p:xfrm>
          <a:off x="299446" y="1838929"/>
          <a:ext cx="11272359" cy="1181183"/>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 Loyalty Point Management Application &amp; Creative</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bl>
          </a:graphicData>
        </a:graphic>
      </p:graphicFrame>
      <p:sp>
        <p:nvSpPr>
          <p:cNvPr id="12" name="Rectangle 11"/>
          <p:cNvSpPr/>
          <p:nvPr/>
        </p:nvSpPr>
        <p:spPr>
          <a:xfrm>
            <a:off x="207672" y="3175440"/>
            <a:ext cx="3857146" cy="461665"/>
          </a:xfrm>
          <a:prstGeom prst="rect">
            <a:avLst/>
          </a:prstGeom>
        </p:spPr>
        <p:txBody>
          <a:bodyPr wrap="none">
            <a:spAutoFit/>
          </a:bodyPr>
          <a:lstStyle/>
          <a:p>
            <a:r>
              <a:rPr lang="en-US" sz="2400" b="1" dirty="0">
                <a:latin typeface="Calibri"/>
                <a:ea typeface="Calibri"/>
                <a:cs typeface="Calibri"/>
              </a:rPr>
              <a:t>Packaged Cost (Including All)</a:t>
            </a:r>
          </a:p>
        </p:txBody>
      </p:sp>
      <p:graphicFrame>
        <p:nvGraphicFramePr>
          <p:cNvPr id="13" name="Table 224"/>
          <p:cNvGraphicFramePr/>
          <p:nvPr>
            <p:extLst>
              <p:ext uri="{D42A27DB-BD31-4B8C-83A1-F6EECF244321}">
                <p14:modId xmlns:p14="http://schemas.microsoft.com/office/powerpoint/2010/main" val="3722934969"/>
              </p:ext>
            </p:extLst>
          </p:nvPr>
        </p:nvGraphicFramePr>
        <p:xfrm>
          <a:off x="327581" y="3868179"/>
          <a:ext cx="11272359" cy="1181183"/>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 Loyalty Point Management Application</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39" name="Group 239"/>
          <p:cNvGrpSpPr/>
          <p:nvPr/>
        </p:nvGrpSpPr>
        <p:grpSpPr>
          <a:xfrm>
            <a:off x="2100483" y="2791537"/>
            <a:ext cx="7653119" cy="1331286"/>
            <a:chOff x="0" y="0"/>
            <a:chExt cx="7653118" cy="1331285"/>
          </a:xfrm>
        </p:grpSpPr>
        <p:sp>
          <p:nvSpPr>
            <p:cNvPr id="237" name="Shape 237"/>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38" name="Shape 238"/>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Assumptions &amp; Out of Scope</a:t>
              </a:r>
            </a:p>
          </p:txBody>
        </p:sp>
      </p:grpSp>
      <p:sp>
        <p:nvSpPr>
          <p:cNvPr id="240" name="Shape 24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34</a:t>
            </a:fld>
            <a:endParaRPr sz="1200">
              <a:solidFill>
                <a:srgbClr val="888888"/>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 name="Shape 242"/>
          <p:cNvSpPr/>
          <p:nvPr/>
        </p:nvSpPr>
        <p:spPr>
          <a:xfrm>
            <a:off x="341080" y="1499753"/>
            <a:ext cx="11428956" cy="355481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508000" lvl="0" indent="-508000">
              <a:lnSpc>
                <a:spcPts val="3000"/>
              </a:lnSpc>
              <a:buSzPct val="100000"/>
              <a:buFont typeface="Arial"/>
              <a:buChar char="•"/>
            </a:pPr>
            <a:r>
              <a:rPr sz="2400" dirty="0">
                <a:latin typeface="Calibri"/>
                <a:ea typeface="Calibri"/>
                <a:cs typeface="Calibri"/>
                <a:sym typeface="Calibri"/>
              </a:rPr>
              <a:t>Client need to provide </a:t>
            </a:r>
            <a:r>
              <a:rPr lang="en-IN" sz="2400" dirty="0">
                <a:latin typeface="Calibri"/>
                <a:ea typeface="Calibri"/>
                <a:cs typeface="Calibri"/>
                <a:sym typeface="Calibri"/>
              </a:rPr>
              <a:t>branding guidelines</a:t>
            </a:r>
            <a:endParaRPr sz="2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Client will specify offer categories</a:t>
            </a:r>
          </a:p>
          <a:p>
            <a:pPr marL="508000" lvl="0" indent="-508000">
              <a:lnSpc>
                <a:spcPts val="3000"/>
              </a:lnSpc>
              <a:buSzPct val="100000"/>
              <a:buFont typeface="Arial"/>
              <a:buChar char="•"/>
            </a:pPr>
            <a:r>
              <a:rPr sz="2400" dirty="0">
                <a:latin typeface="Calibri"/>
                <a:ea typeface="Calibri"/>
                <a:cs typeface="Calibri"/>
                <a:sym typeface="Calibri"/>
              </a:rPr>
              <a:t>Client will provide the necessary details of verifying uploaded scanned receipt</a:t>
            </a:r>
          </a:p>
          <a:p>
            <a:pPr marL="508000" lvl="0" indent="-508000">
              <a:lnSpc>
                <a:spcPts val="3000"/>
              </a:lnSpc>
              <a:buSzPct val="100000"/>
              <a:buFont typeface="Arial"/>
              <a:buChar char="•"/>
            </a:pPr>
            <a:r>
              <a:rPr lang="en-IN" sz="2400" dirty="0">
                <a:latin typeface="Calibri"/>
                <a:ea typeface="Calibri"/>
                <a:cs typeface="Calibri"/>
                <a:sym typeface="Calibri"/>
              </a:rPr>
              <a:t>Client will provide the formula for calculating reward points</a:t>
            </a:r>
            <a:endParaRPr sz="2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Client need to purchase </a:t>
            </a:r>
            <a:r>
              <a:rPr lang="en-IN" sz="2400" dirty="0">
                <a:latin typeface="Calibri"/>
                <a:ea typeface="Calibri"/>
                <a:cs typeface="Calibri"/>
                <a:sym typeface="Calibri"/>
              </a:rPr>
              <a:t>A</a:t>
            </a:r>
            <a:r>
              <a:rPr sz="2400" dirty="0" err="1">
                <a:latin typeface="Calibri"/>
                <a:ea typeface="Calibri"/>
                <a:cs typeface="Calibri"/>
                <a:sym typeface="Calibri"/>
              </a:rPr>
              <a:t>pple</a:t>
            </a:r>
            <a:r>
              <a:rPr sz="2400" dirty="0">
                <a:latin typeface="Calibri"/>
                <a:ea typeface="Calibri"/>
                <a:cs typeface="Calibri"/>
                <a:sym typeface="Calibri"/>
              </a:rPr>
              <a:t> and </a:t>
            </a:r>
            <a:r>
              <a:rPr lang="en-IN" sz="2400" dirty="0">
                <a:latin typeface="Calibri"/>
                <a:ea typeface="Calibri"/>
                <a:cs typeface="Calibri"/>
                <a:sym typeface="Calibri"/>
              </a:rPr>
              <a:t>G</a:t>
            </a:r>
            <a:r>
              <a:rPr sz="2400" dirty="0" err="1">
                <a:latin typeface="Calibri"/>
                <a:ea typeface="Calibri"/>
                <a:cs typeface="Calibri"/>
                <a:sym typeface="Calibri"/>
              </a:rPr>
              <a:t>oogle</a:t>
            </a:r>
            <a:r>
              <a:rPr sz="2400" dirty="0">
                <a:latin typeface="Calibri"/>
                <a:ea typeface="Calibri"/>
                <a:cs typeface="Calibri"/>
                <a:sym typeface="Calibri"/>
              </a:rPr>
              <a:t> </a:t>
            </a:r>
            <a:r>
              <a:rPr lang="en-IN" sz="2400" dirty="0">
                <a:latin typeface="Calibri"/>
                <a:ea typeface="Calibri"/>
                <a:cs typeface="Calibri"/>
                <a:sym typeface="Calibri"/>
              </a:rPr>
              <a:t>Developer </a:t>
            </a:r>
            <a:r>
              <a:rPr sz="2400" dirty="0">
                <a:latin typeface="Calibri"/>
                <a:ea typeface="Calibri"/>
                <a:cs typeface="Calibri"/>
                <a:sym typeface="Calibri"/>
              </a:rPr>
              <a:t>accounts</a:t>
            </a:r>
            <a:endParaRPr lang="en-IN" sz="2400" dirty="0">
              <a:latin typeface="Calibri"/>
              <a:ea typeface="Calibri"/>
              <a:cs typeface="Calibri"/>
              <a:sym typeface="Calibri"/>
            </a:endParaRPr>
          </a:p>
          <a:p>
            <a:pPr marL="508000" lvl="0" indent="-508000">
              <a:lnSpc>
                <a:spcPts val="3000"/>
              </a:lnSpc>
              <a:buSzPct val="100000"/>
              <a:buFont typeface="Arial"/>
              <a:buChar char="•"/>
            </a:pPr>
            <a:r>
              <a:rPr lang="en-IN" sz="2400" dirty="0">
                <a:latin typeface="Calibri"/>
                <a:ea typeface="Calibri"/>
                <a:cs typeface="Calibri"/>
                <a:sym typeface="Calibri"/>
              </a:rPr>
              <a:t>Scanned receipts verification is done manually by the site admin</a:t>
            </a:r>
          </a:p>
          <a:p>
            <a:pPr marL="508000" lvl="0" indent="-508000">
              <a:lnSpc>
                <a:spcPts val="3000"/>
              </a:lnSpc>
              <a:buSzPct val="100000"/>
              <a:buFont typeface="Arial"/>
              <a:buChar char="•"/>
            </a:pPr>
            <a:r>
              <a:rPr lang="en-IN" sz="2400" dirty="0">
                <a:latin typeface="Calibri"/>
                <a:ea typeface="Calibri"/>
                <a:cs typeface="Calibri"/>
                <a:sym typeface="Calibri"/>
              </a:rPr>
              <a:t>Orientation of Mobile app will be Portrait mode</a:t>
            </a:r>
          </a:p>
          <a:p>
            <a:pPr marL="508000" lvl="0" indent="-508000">
              <a:lnSpc>
                <a:spcPts val="3000"/>
              </a:lnSpc>
              <a:buSzPct val="100000"/>
              <a:buFont typeface="Arial"/>
              <a:buChar char="•"/>
            </a:pPr>
            <a:r>
              <a:rPr lang="en-US" sz="2400" dirty="0">
                <a:latin typeface="Calibri"/>
                <a:ea typeface="Calibri"/>
                <a:cs typeface="Calibri"/>
                <a:sym typeface="Calibri"/>
              </a:rPr>
              <a:t>The Web admin Interface will be in English</a:t>
            </a:r>
          </a:p>
          <a:p>
            <a:pPr marL="508000" lvl="0" indent="-508000">
              <a:lnSpc>
                <a:spcPts val="3000"/>
              </a:lnSpc>
              <a:buSzPct val="100000"/>
              <a:buFont typeface="Arial"/>
              <a:buChar char="•"/>
            </a:pPr>
            <a:r>
              <a:rPr lang="en-US" sz="2400" dirty="0">
                <a:latin typeface="Calibri"/>
                <a:ea typeface="Calibri"/>
                <a:cs typeface="Calibri"/>
                <a:sym typeface="Calibri"/>
              </a:rPr>
              <a:t>The Reports will be .csv format</a:t>
            </a:r>
            <a:endParaRPr lang="en-IN" sz="2400" dirty="0">
              <a:latin typeface="Calibri"/>
              <a:ea typeface="Calibri"/>
              <a:cs typeface="Calibri"/>
              <a:sym typeface="Calibri"/>
            </a:endParaRPr>
          </a:p>
        </p:txBody>
      </p:sp>
      <p:sp>
        <p:nvSpPr>
          <p:cNvPr id="243" name="Shape 243"/>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Assumptions</a:t>
            </a:r>
          </a:p>
        </p:txBody>
      </p:sp>
      <p:sp>
        <p:nvSpPr>
          <p:cNvPr id="244" name="Shape 24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35</a:t>
            </a:fld>
            <a:endParaRPr sz="1200">
              <a:solidFill>
                <a:srgbClr val="888888"/>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 name="Shape 246"/>
          <p:cNvSpPr/>
          <p:nvPr/>
        </p:nvSpPr>
        <p:spPr>
          <a:xfrm>
            <a:off x="437853" y="1570605"/>
            <a:ext cx="11428956" cy="31700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508000" lvl="0" indent="-508000">
              <a:lnSpc>
                <a:spcPts val="3000"/>
              </a:lnSpc>
              <a:buSzPct val="100000"/>
              <a:buFont typeface="Arial"/>
              <a:buChar char="•"/>
            </a:pPr>
            <a:r>
              <a:rPr lang="en-IN" sz="2400" dirty="0">
                <a:latin typeface="Calibri"/>
                <a:ea typeface="Calibri"/>
                <a:cs typeface="Calibri"/>
                <a:sym typeface="Calibri"/>
              </a:rPr>
              <a:t>Automatic </a:t>
            </a:r>
            <a:r>
              <a:rPr sz="2400" dirty="0">
                <a:latin typeface="Calibri"/>
                <a:ea typeface="Calibri"/>
                <a:cs typeface="Calibri"/>
                <a:sym typeface="Calibri"/>
              </a:rPr>
              <a:t>Receipt verification</a:t>
            </a:r>
          </a:p>
          <a:p>
            <a:pPr marL="508000" lvl="0" indent="-508000">
              <a:lnSpc>
                <a:spcPts val="3000"/>
              </a:lnSpc>
              <a:buSzPct val="100000"/>
              <a:buFont typeface="Arial"/>
              <a:buChar char="•"/>
            </a:pPr>
            <a:r>
              <a:rPr sz="2400" dirty="0">
                <a:latin typeface="Calibri"/>
                <a:ea typeface="Calibri"/>
                <a:cs typeface="Calibri"/>
                <a:sym typeface="Calibri"/>
              </a:rPr>
              <a:t>Any language other than English &amp; Arabic</a:t>
            </a:r>
          </a:p>
          <a:p>
            <a:pPr marL="508000" lvl="0" indent="-508000">
              <a:lnSpc>
                <a:spcPts val="3000"/>
              </a:lnSpc>
              <a:buSzPct val="100000"/>
              <a:buFont typeface="Arial"/>
              <a:buChar char="•"/>
            </a:pPr>
            <a:r>
              <a:rPr sz="2400" dirty="0">
                <a:latin typeface="Calibri"/>
                <a:ea typeface="Calibri"/>
                <a:cs typeface="Calibri"/>
                <a:sym typeface="Calibri"/>
              </a:rPr>
              <a:t>Database migration</a:t>
            </a:r>
          </a:p>
          <a:p>
            <a:pPr marL="508000" lvl="0" indent="-508000">
              <a:lnSpc>
                <a:spcPts val="3000"/>
              </a:lnSpc>
              <a:buSzPct val="100000"/>
              <a:buFont typeface="Arial"/>
              <a:buChar char="•"/>
            </a:pPr>
            <a:r>
              <a:rPr sz="2400" dirty="0">
                <a:latin typeface="Calibri"/>
                <a:ea typeface="Calibri"/>
                <a:cs typeface="Calibri"/>
                <a:sym typeface="Calibri"/>
              </a:rPr>
              <a:t>Backup solution and Disaster recovery for hosting </a:t>
            </a:r>
            <a:endParaRPr sz="1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Annual Maintenance Contract</a:t>
            </a:r>
          </a:p>
          <a:p>
            <a:pPr marL="508000" lvl="0" indent="-508000">
              <a:lnSpc>
                <a:spcPts val="3000"/>
              </a:lnSpc>
              <a:buSzPct val="100000"/>
              <a:buFont typeface="Arial"/>
              <a:buChar char="•"/>
            </a:pPr>
            <a:r>
              <a:rPr sz="2400" dirty="0">
                <a:latin typeface="Calibri"/>
                <a:ea typeface="Calibri"/>
                <a:cs typeface="Calibri"/>
                <a:sym typeface="Calibri"/>
              </a:rPr>
              <a:t>Theme customization</a:t>
            </a:r>
            <a:endParaRPr lang="en-IN" sz="2400" dirty="0">
              <a:latin typeface="Calibri"/>
              <a:ea typeface="Calibri"/>
              <a:cs typeface="Calibri"/>
              <a:sym typeface="Calibri"/>
            </a:endParaRPr>
          </a:p>
          <a:p>
            <a:pPr marL="508000" lvl="0" indent="-508000">
              <a:lnSpc>
                <a:spcPts val="3000"/>
              </a:lnSpc>
              <a:buSzPct val="100000"/>
              <a:buFont typeface="Arial"/>
              <a:buChar char="•"/>
            </a:pPr>
            <a:r>
              <a:rPr lang="en-IN" sz="2400" dirty="0">
                <a:latin typeface="Calibri"/>
                <a:ea typeface="Calibri"/>
                <a:cs typeface="Calibri"/>
                <a:sym typeface="Calibri"/>
              </a:rPr>
              <a:t>Purchase of SMS Gateway</a:t>
            </a:r>
          </a:p>
          <a:p>
            <a:pPr marL="508000" lvl="0" indent="-508000">
              <a:lnSpc>
                <a:spcPts val="3000"/>
              </a:lnSpc>
              <a:buSzPct val="100000"/>
              <a:buFont typeface="Arial"/>
              <a:buChar char="•"/>
            </a:pPr>
            <a:r>
              <a:rPr lang="en-IN" sz="2400" dirty="0">
                <a:latin typeface="Calibri"/>
                <a:ea typeface="Calibri"/>
                <a:cs typeface="Calibri"/>
                <a:sym typeface="Calibri"/>
              </a:rPr>
              <a:t>Purchase of Domain Name</a:t>
            </a:r>
            <a:endParaRPr sz="2400" dirty="0">
              <a:latin typeface="Calibri"/>
              <a:ea typeface="Calibri"/>
              <a:cs typeface="Calibri"/>
              <a:sym typeface="Calibri"/>
            </a:endParaRPr>
          </a:p>
        </p:txBody>
      </p:sp>
      <p:sp>
        <p:nvSpPr>
          <p:cNvPr id="247" name="Shape 247"/>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Out of Scope</a:t>
            </a:r>
          </a:p>
        </p:txBody>
      </p:sp>
      <p:sp>
        <p:nvSpPr>
          <p:cNvPr id="248" name="Shape 24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36</a:t>
            </a:fld>
            <a:endParaRPr sz="1200">
              <a:solidFill>
                <a:srgbClr val="888888"/>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52" name="Group 252"/>
          <p:cNvGrpSpPr/>
          <p:nvPr/>
        </p:nvGrpSpPr>
        <p:grpSpPr>
          <a:xfrm>
            <a:off x="2100483" y="2855707"/>
            <a:ext cx="7653119" cy="1331286"/>
            <a:chOff x="0" y="0"/>
            <a:chExt cx="7653118" cy="1331285"/>
          </a:xfrm>
        </p:grpSpPr>
        <p:sp>
          <p:nvSpPr>
            <p:cNvPr id="250" name="Shape 250"/>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51" name="Shape 251"/>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Terms &amp; Conditions</a:t>
              </a:r>
            </a:p>
          </p:txBody>
        </p:sp>
      </p:grpSp>
      <p:sp>
        <p:nvSpPr>
          <p:cNvPr id="253" name="Shape 25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37</a:t>
            </a:fld>
            <a:endParaRPr sz="1200">
              <a:solidFill>
                <a:srgbClr val="888888"/>
              </a:solidFill>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5" name="Shape 255"/>
          <p:cNvSpPr/>
          <p:nvPr/>
        </p:nvSpPr>
        <p:spPr>
          <a:xfrm>
            <a:off x="345951" y="1151600"/>
            <a:ext cx="11428956" cy="57607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lvl="0" indent="-285750">
              <a:lnSpc>
                <a:spcPts val="2800"/>
              </a:lnSpc>
              <a:buSzPct val="100000"/>
              <a:buFont typeface="Arial"/>
              <a:buChar char="•"/>
            </a:pPr>
            <a:r>
              <a:rPr>
                <a:latin typeface="Calibri"/>
                <a:ea typeface="Calibri"/>
                <a:cs typeface="Calibri"/>
                <a:sym typeface="Calibri"/>
              </a:rPr>
              <a:t>Offer Valid for 30 calendar days from the date of submission of the Proposal</a:t>
            </a:r>
          </a:p>
          <a:p>
            <a:pPr marL="285750" lvl="0" indent="-285750">
              <a:lnSpc>
                <a:spcPts val="2800"/>
              </a:lnSpc>
              <a:buSzPct val="100000"/>
              <a:buFont typeface="Arial"/>
              <a:buChar char="•"/>
            </a:pPr>
            <a:r>
              <a:rPr>
                <a:latin typeface="Calibri"/>
                <a:ea typeface="Calibri"/>
                <a:cs typeface="Calibri"/>
                <a:sym typeface="Calibri"/>
              </a:rPr>
              <a:t>An average of 20 working days are assumed in a month</a:t>
            </a:r>
          </a:p>
          <a:p>
            <a:pPr marL="285750" lvl="0" indent="-285750">
              <a:lnSpc>
                <a:spcPts val="2800"/>
              </a:lnSpc>
              <a:buSzPct val="100000"/>
              <a:buFont typeface="Arial"/>
              <a:buChar char="•"/>
            </a:pPr>
            <a:r>
              <a:rPr>
                <a:latin typeface="Calibri"/>
                <a:ea typeface="Calibri"/>
                <a:cs typeface="Calibri"/>
                <a:sym typeface="Calibri"/>
              </a:rPr>
              <a:t>This proposal and all technical/ functional specifications have been derived or concluded from the data shared via email / information's transferred during the initial requirement analysis meetings and conversations. Verbat reserves the right to amend the terms of this proposal, should the SOW terms, functional features and functionalities change during the course of the project </a:t>
            </a:r>
          </a:p>
          <a:p>
            <a:pPr marL="285750" lvl="0" indent="-285750">
              <a:lnSpc>
                <a:spcPts val="2800"/>
              </a:lnSpc>
              <a:buSzPct val="100000"/>
              <a:buFont typeface="Arial"/>
              <a:buChar char="•"/>
            </a:pPr>
            <a:r>
              <a:rPr>
                <a:latin typeface="Calibri"/>
                <a:ea typeface="Calibri"/>
                <a:cs typeface="Calibri"/>
                <a:sym typeface="Calibri"/>
              </a:rPr>
              <a:t>The applications will be built as per the specifications agreed mutually. Any changes will be executed through a deﬁned change management process between both parties </a:t>
            </a:r>
          </a:p>
          <a:p>
            <a:pPr marL="285750" lvl="0" indent="-285750">
              <a:lnSpc>
                <a:spcPts val="2800"/>
              </a:lnSpc>
              <a:buSzPct val="100000"/>
              <a:buFont typeface="Arial"/>
              <a:buChar char="•"/>
            </a:pPr>
            <a:r>
              <a:rPr>
                <a:latin typeface="Calibri"/>
                <a:ea typeface="Calibri"/>
                <a:cs typeface="Calibri"/>
                <a:sym typeface="Calibri"/>
              </a:rPr>
              <a:t>All Source Code and other project artefacts would adhere to the Verbat document templates and internal coding standards </a:t>
            </a:r>
          </a:p>
          <a:p>
            <a:pPr marL="285750" lvl="0" indent="-285750">
              <a:lnSpc>
                <a:spcPts val="2800"/>
              </a:lnSpc>
              <a:buSzPct val="100000"/>
              <a:buFont typeface="Arial"/>
              <a:buChar char="•"/>
            </a:pPr>
            <a:r>
              <a:rPr>
                <a:latin typeface="Calibri"/>
                <a:ea typeface="Calibri"/>
                <a:cs typeface="Calibri"/>
                <a:sym typeface="Calibri"/>
              </a:rPr>
              <a:t>Verbat will provide a bug ﬁx warranty at no additional cost for 30 days from the date of acceptance of the project, for correction of any errors in the developed application that may be attributed to Verbat</a:t>
            </a:r>
          </a:p>
          <a:p>
            <a:pPr marL="285750" lvl="0" indent="-285750">
              <a:lnSpc>
                <a:spcPts val="2800"/>
              </a:lnSpc>
              <a:buSzPct val="100000"/>
              <a:buFont typeface="Arial"/>
              <a:buChar char="•"/>
            </a:pPr>
            <a:r>
              <a:rPr>
                <a:latin typeface="Calibri"/>
                <a:ea typeface="Calibri"/>
                <a:cs typeface="Calibri"/>
                <a:sym typeface="Calibri"/>
              </a:rPr>
              <a:t>Acceptance criteria will be based on the clauses which were mutually discussed between Verbat and client at the Requirement Analysis phase and the same will be documented and approved by both parties through official emails</a:t>
            </a:r>
          </a:p>
          <a:p>
            <a:pPr marL="285750" lvl="0" indent="-285750">
              <a:lnSpc>
                <a:spcPts val="2800"/>
              </a:lnSpc>
              <a:buSzPct val="100000"/>
              <a:buFont typeface="Arial"/>
              <a:buChar char="•"/>
            </a:pPr>
            <a:r>
              <a:rPr>
                <a:latin typeface="Calibri"/>
                <a:ea typeface="Calibri"/>
                <a:cs typeface="Calibri"/>
                <a:sym typeface="Calibri"/>
              </a:rPr>
              <a:t>Final deployment to production server pursuant to completion of all payments</a:t>
            </a:r>
          </a:p>
        </p:txBody>
      </p:sp>
      <p:sp>
        <p:nvSpPr>
          <p:cNvPr id="256" name="Shape 256"/>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Terms &amp; Conditions</a:t>
            </a:r>
          </a:p>
        </p:txBody>
      </p:sp>
      <p:sp>
        <p:nvSpPr>
          <p:cNvPr id="257" name="Shape 257"/>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38</a:t>
            </a:fld>
            <a:endParaRPr sz="1200">
              <a:solidFill>
                <a:srgbClr val="888888"/>
              </a:solidFil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p:nvPr/>
        </p:nvSpPr>
        <p:spPr>
          <a:xfrm>
            <a:off x="4960708" y="2764655"/>
            <a:ext cx="2414481"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400"/>
              </a:spcBef>
              <a:defRPr sz="2000">
                <a:solidFill>
                  <a:srgbClr val="262626"/>
                </a:solidFill>
                <a:latin typeface="Calibri"/>
                <a:ea typeface="Calibri"/>
                <a:cs typeface="Calibri"/>
                <a:sym typeface="Calibri"/>
              </a:defRPr>
            </a:lvl1pPr>
          </a:lstStyle>
          <a:p>
            <a:pPr lvl="0">
              <a:defRPr sz="1800">
                <a:solidFill>
                  <a:srgbClr val="000000"/>
                </a:solidFill>
              </a:defRPr>
            </a:pPr>
            <a:r>
              <a:rPr sz="2000" dirty="0">
                <a:solidFill>
                  <a:srgbClr val="262626"/>
                </a:solidFill>
              </a:rPr>
              <a:t>+971 04 </a:t>
            </a:r>
            <a:r>
              <a:rPr lang="en-IN" sz="2000" dirty="0">
                <a:solidFill>
                  <a:srgbClr val="262626"/>
                </a:solidFill>
              </a:rPr>
              <a:t>2973236</a:t>
            </a:r>
            <a:endParaRPr sz="2000" dirty="0">
              <a:solidFill>
                <a:srgbClr val="262626"/>
              </a:solidFill>
            </a:endParaRPr>
          </a:p>
        </p:txBody>
      </p:sp>
      <p:sp>
        <p:nvSpPr>
          <p:cNvPr id="260" name="Shape 260"/>
          <p:cNvSpPr/>
          <p:nvPr/>
        </p:nvSpPr>
        <p:spPr>
          <a:xfrm>
            <a:off x="8309113" y="2764655"/>
            <a:ext cx="3445565"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400"/>
              </a:spcBef>
              <a:defRPr sz="2000">
                <a:solidFill>
                  <a:srgbClr val="262626"/>
                </a:solidFill>
                <a:latin typeface="Calibri"/>
                <a:ea typeface="Calibri"/>
                <a:cs typeface="Calibri"/>
                <a:sym typeface="Calibri"/>
              </a:defRPr>
            </a:lvl1pPr>
          </a:lstStyle>
          <a:p>
            <a:pPr lvl="0">
              <a:defRPr sz="1800">
                <a:solidFill>
                  <a:srgbClr val="000000"/>
                </a:solidFill>
              </a:defRPr>
            </a:pPr>
            <a:r>
              <a:rPr lang="en-IN" sz="2000" dirty="0" err="1">
                <a:solidFill>
                  <a:srgbClr val="262626"/>
                </a:solidFill>
              </a:rPr>
              <a:t>Lekshmi.krishna</a:t>
            </a:r>
            <a:r>
              <a:rPr sz="2000" dirty="0">
                <a:solidFill>
                  <a:srgbClr val="262626"/>
                </a:solidFill>
              </a:rPr>
              <a:t>@verbat.com</a:t>
            </a:r>
          </a:p>
        </p:txBody>
      </p:sp>
      <p:grpSp>
        <p:nvGrpSpPr>
          <p:cNvPr id="264" name="Group 264"/>
          <p:cNvGrpSpPr/>
          <p:nvPr/>
        </p:nvGrpSpPr>
        <p:grpSpPr>
          <a:xfrm>
            <a:off x="-27857" y="4212330"/>
            <a:ext cx="12232588" cy="2312222"/>
            <a:chOff x="0" y="0"/>
            <a:chExt cx="12232587" cy="2312221"/>
          </a:xfrm>
        </p:grpSpPr>
        <p:sp>
          <p:nvSpPr>
            <p:cNvPr id="261" name="Shape 261"/>
            <p:cNvSpPr/>
            <p:nvPr/>
          </p:nvSpPr>
          <p:spPr>
            <a:xfrm>
              <a:off x="0" y="0"/>
              <a:ext cx="12232588" cy="1871036"/>
            </a:xfrm>
            <a:prstGeom prst="rect">
              <a:avLst/>
            </a:prstGeom>
            <a:solidFill>
              <a:srgbClr val="978E3E">
                <a:alpha val="70980"/>
              </a:srgbClr>
            </a:solidFill>
            <a:ln w="12700" cap="flat">
              <a:noFill/>
              <a:miter lim="400000"/>
            </a:ln>
            <a:effectLst/>
          </p:spPr>
          <p:txBody>
            <a:bodyPr wrap="square" lIns="0" tIns="0" rIns="0" bIns="0" numCol="1" anchor="ctr">
              <a:noAutofit/>
            </a:bodyPr>
            <a:lstStyle/>
            <a:p>
              <a:pPr lvl="0" algn="ctr">
                <a:defRPr sz="2400">
                  <a:solidFill>
                    <a:srgbClr val="FFFFFF"/>
                  </a:solidFill>
                  <a:latin typeface="Calibri"/>
                  <a:ea typeface="Calibri"/>
                  <a:cs typeface="Calibri"/>
                  <a:sym typeface="Calibri"/>
                </a:defRPr>
              </a:pPr>
              <a:endParaRPr/>
            </a:p>
          </p:txBody>
        </p:sp>
        <p:sp>
          <p:nvSpPr>
            <p:cNvPr id="262" name="Shape 262"/>
            <p:cNvSpPr/>
            <p:nvPr/>
          </p:nvSpPr>
          <p:spPr>
            <a:xfrm>
              <a:off x="837971" y="127821"/>
              <a:ext cx="4608599" cy="218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defTabSz="457200"/>
              <a:r>
                <a:rPr sz="2400">
                  <a:solidFill>
                    <a:srgbClr val="FFFFFF"/>
                  </a:solidFill>
                  <a:latin typeface="Calibri"/>
                  <a:ea typeface="Calibri"/>
                  <a:cs typeface="Calibri"/>
                  <a:sym typeface="Calibri"/>
                </a:rPr>
                <a:t>India</a:t>
              </a:r>
              <a:endParaRPr sz="4400">
                <a:latin typeface="Calibri Light"/>
                <a:ea typeface="Calibri Light"/>
                <a:cs typeface="Calibri Light"/>
                <a:sym typeface="Calibri Light"/>
              </a:endParaRPr>
            </a:p>
            <a:p>
              <a:pPr lvl="0" defTabSz="457200"/>
              <a:endParaRPr sz="2400">
                <a:solidFill>
                  <a:srgbClr val="FFFFFF"/>
                </a:solidFill>
                <a:latin typeface="Calibri Light"/>
                <a:ea typeface="Calibri Light"/>
                <a:cs typeface="Calibri Light"/>
                <a:sym typeface="Calibri Light"/>
              </a:endParaRPr>
            </a:p>
            <a:p>
              <a:pPr lvl="0" defTabSz="457200"/>
              <a:r>
                <a:rPr sz="2000">
                  <a:solidFill>
                    <a:srgbClr val="FFFFFF"/>
                  </a:solidFill>
                  <a:latin typeface="Calibri"/>
                  <a:ea typeface="Calibri"/>
                  <a:cs typeface="Calibri"/>
                  <a:sym typeface="Calibri"/>
                </a:rPr>
                <a:t>Verbat Technologies (India) Pvt. Ltd.</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Level 3, PTC Tower</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Trivandrum, Kerala</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
              </a:r>
              <a:br>
                <a:rPr sz="2000">
                  <a:solidFill>
                    <a:srgbClr val="FFFFFF"/>
                  </a:solidFill>
                  <a:latin typeface="Calibri"/>
                  <a:ea typeface="Calibri"/>
                  <a:cs typeface="Calibri"/>
                  <a:sym typeface="Calibri"/>
                </a:rPr>
              </a:br>
              <a:endParaRPr sz="2000">
                <a:solidFill>
                  <a:srgbClr val="FFFFFF"/>
                </a:solidFill>
                <a:latin typeface="Calibri"/>
                <a:ea typeface="Calibri"/>
                <a:cs typeface="Calibri"/>
                <a:sym typeface="Calibri"/>
              </a:endParaRPr>
            </a:p>
          </p:txBody>
        </p:sp>
        <p:sp>
          <p:nvSpPr>
            <p:cNvPr id="263" name="Shape 263"/>
            <p:cNvSpPr/>
            <p:nvPr/>
          </p:nvSpPr>
          <p:spPr>
            <a:xfrm>
              <a:off x="7611260" y="254011"/>
              <a:ext cx="4608599" cy="1460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sz="2000" b="1">
                  <a:solidFill>
                    <a:srgbClr val="FFFFFF"/>
                  </a:solidFill>
                  <a:latin typeface="Calibri"/>
                  <a:ea typeface="Calibri"/>
                  <a:cs typeface="Calibri"/>
                  <a:sym typeface="Calibri"/>
                </a:rPr>
                <a:t>USA</a:t>
              </a:r>
              <a:br>
                <a:rPr sz="2000" b="1">
                  <a:solidFill>
                    <a:srgbClr val="FFFFFF"/>
                  </a:solidFill>
                  <a:latin typeface="Calibri"/>
                  <a:ea typeface="Calibri"/>
                  <a:cs typeface="Calibri"/>
                  <a:sym typeface="Calibri"/>
                </a:rPr>
              </a:br>
              <a:r>
                <a:rPr sz="2000" b="1">
                  <a:solidFill>
                    <a:srgbClr val="FFFFFF"/>
                  </a:solidFill>
                  <a:latin typeface="Calibri"/>
                  <a:ea typeface="Calibri"/>
                  <a:cs typeface="Calibri"/>
                  <a:sym typeface="Calibri"/>
                </a:rPr>
                <a:t/>
              </a:r>
              <a:br>
                <a:rPr sz="2000" b="1">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2033 Gateway Place</a:t>
              </a:r>
              <a:endParaRPr sz="4400">
                <a:latin typeface="Calibri Light"/>
                <a:ea typeface="Calibri Light"/>
                <a:cs typeface="Calibri Light"/>
                <a:sym typeface="Calibri Light"/>
              </a:endParaRPr>
            </a:p>
            <a:p>
              <a:pPr lvl="0"/>
              <a:r>
                <a:rPr sz="2000">
                  <a:solidFill>
                    <a:srgbClr val="FFFFFF"/>
                  </a:solidFill>
                  <a:latin typeface="Calibri"/>
                  <a:ea typeface="Calibri"/>
                  <a:cs typeface="Calibri"/>
                  <a:sym typeface="Calibri"/>
                </a:rPr>
                <a:t>Suite 500</a:t>
              </a:r>
              <a:endParaRPr sz="4400">
                <a:latin typeface="Calibri Light"/>
                <a:ea typeface="Calibri Light"/>
                <a:cs typeface="Calibri Light"/>
                <a:sym typeface="Calibri Light"/>
              </a:endParaRPr>
            </a:p>
            <a:p>
              <a:pPr lvl="0"/>
              <a:r>
                <a:rPr sz="2000">
                  <a:solidFill>
                    <a:srgbClr val="FFFFFF"/>
                  </a:solidFill>
                  <a:latin typeface="Calibri"/>
                  <a:ea typeface="Calibri"/>
                  <a:cs typeface="Calibri"/>
                  <a:sym typeface="Calibri"/>
                </a:rPr>
                <a:t>San Jose , CA- 95110</a:t>
              </a:r>
            </a:p>
          </p:txBody>
        </p:sp>
      </p:grpSp>
      <p:sp>
        <p:nvSpPr>
          <p:cNvPr id="265" name="Shape 265"/>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Contact Us</a:t>
            </a:r>
          </a:p>
        </p:txBody>
      </p:sp>
      <p:sp>
        <p:nvSpPr>
          <p:cNvPr id="266" name="Shape 266"/>
          <p:cNvSpPr/>
          <p:nvPr/>
        </p:nvSpPr>
        <p:spPr>
          <a:xfrm>
            <a:off x="810114" y="2778799"/>
            <a:ext cx="2991561" cy="967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defTabSz="457200"/>
            <a:r>
              <a:rPr sz="2000">
                <a:solidFill>
                  <a:srgbClr val="262626"/>
                </a:solidFill>
                <a:latin typeface="Calibri"/>
                <a:ea typeface="Calibri"/>
                <a:cs typeface="Calibri"/>
                <a:sym typeface="Calibri"/>
              </a:rPr>
              <a:t>217, Sheikh Rashid Bldg</a:t>
            </a:r>
          </a:p>
          <a:p>
            <a:pPr lvl="0" defTabSz="457200"/>
            <a:r>
              <a:rPr sz="2000">
                <a:solidFill>
                  <a:srgbClr val="262626"/>
                </a:solidFill>
                <a:latin typeface="Calibri"/>
                <a:ea typeface="Calibri"/>
                <a:cs typeface="Calibri"/>
                <a:sym typeface="Calibri"/>
              </a:rPr>
              <a:t>P.O Box 56272, Dubai</a:t>
            </a:r>
            <a:br>
              <a:rPr sz="2000">
                <a:solidFill>
                  <a:srgbClr val="262626"/>
                </a:solidFill>
                <a:latin typeface="Calibri"/>
                <a:ea typeface="Calibri"/>
                <a:cs typeface="Calibri"/>
                <a:sym typeface="Calibri"/>
              </a:rPr>
            </a:br>
            <a:r>
              <a:rPr sz="2000">
                <a:solidFill>
                  <a:srgbClr val="262626"/>
                </a:solidFill>
                <a:latin typeface="Calibri"/>
                <a:ea typeface="Calibri"/>
                <a:cs typeface="Calibri"/>
                <a:sym typeface="Calibri"/>
              </a:rPr>
              <a:t>United Arab Emirates</a:t>
            </a:r>
          </a:p>
        </p:txBody>
      </p:sp>
      <p:pic>
        <p:nvPicPr>
          <p:cNvPr id="267" name="image5.png"/>
          <p:cNvPicPr/>
          <p:nvPr/>
        </p:nvPicPr>
        <p:blipFill>
          <a:blip r:embed="rId3">
            <a:extLst/>
          </a:blip>
          <a:stretch>
            <a:fillRect/>
          </a:stretch>
        </p:blipFill>
        <p:spPr>
          <a:xfrm>
            <a:off x="1469550" y="1744721"/>
            <a:ext cx="796697" cy="796696"/>
          </a:xfrm>
          <a:prstGeom prst="rect">
            <a:avLst/>
          </a:prstGeom>
          <a:ln w="12700">
            <a:miter lim="400000"/>
          </a:ln>
        </p:spPr>
      </p:pic>
      <p:pic>
        <p:nvPicPr>
          <p:cNvPr id="268" name="image6.png"/>
          <p:cNvPicPr/>
          <p:nvPr/>
        </p:nvPicPr>
        <p:blipFill>
          <a:blip r:embed="rId4">
            <a:extLst/>
          </a:blip>
          <a:stretch>
            <a:fillRect/>
          </a:stretch>
        </p:blipFill>
        <p:spPr>
          <a:xfrm>
            <a:off x="5484972" y="1731466"/>
            <a:ext cx="827345" cy="827345"/>
          </a:xfrm>
          <a:prstGeom prst="rect">
            <a:avLst/>
          </a:prstGeom>
          <a:ln w="12700">
            <a:miter lim="400000"/>
          </a:ln>
        </p:spPr>
      </p:pic>
      <p:pic>
        <p:nvPicPr>
          <p:cNvPr id="269" name="image7.png"/>
          <p:cNvPicPr/>
          <p:nvPr/>
        </p:nvPicPr>
        <p:blipFill>
          <a:blip r:embed="rId5">
            <a:extLst/>
          </a:blip>
          <a:stretch>
            <a:fillRect/>
          </a:stretch>
        </p:blipFill>
        <p:spPr>
          <a:xfrm>
            <a:off x="9292493" y="1731466"/>
            <a:ext cx="796696" cy="796697"/>
          </a:xfrm>
          <a:prstGeom prst="rect">
            <a:avLst/>
          </a:prstGeom>
          <a:ln w="12700">
            <a:miter lim="400000"/>
          </a:ln>
        </p:spPr>
      </p:pic>
      <p:sp>
        <p:nvSpPr>
          <p:cNvPr id="270" name="Shape 27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39</a:t>
            </a:fld>
            <a:endParaRPr sz="1200">
              <a:solidFill>
                <a:srgbClr val="888888"/>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307" y="1637092"/>
            <a:ext cx="8051902" cy="2960665"/>
          </a:xfrm>
          <a:prstGeom prst="rect">
            <a:avLst/>
          </a:prstGeom>
        </p:spPr>
      </p:pic>
      <p:sp>
        <p:nvSpPr>
          <p:cNvPr id="8" name="Shape 138"/>
          <p:cNvSpPr/>
          <p:nvPr/>
        </p:nvSpPr>
        <p:spPr>
          <a:xfrm>
            <a:off x="220926" y="207699"/>
            <a:ext cx="4523352" cy="5909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600" dirty="0">
                <a:solidFill>
                  <a:srgbClr val="FF0000"/>
                </a:solidFill>
              </a:rPr>
              <a:t>Solution </a:t>
            </a:r>
            <a:r>
              <a:rPr lang="en-US" sz="3600" dirty="0">
                <a:solidFill>
                  <a:srgbClr val="FF0000"/>
                </a:solidFill>
              </a:rPr>
              <a:t>B</a:t>
            </a:r>
            <a:r>
              <a:rPr lang="en-US" sz="3600" dirty="0" smtClean="0">
                <a:solidFill>
                  <a:srgbClr val="FF0000"/>
                </a:solidFill>
              </a:rPr>
              <a:t>aseline</a:t>
            </a:r>
            <a:endParaRPr sz="3600" dirty="0">
              <a:solidFill>
                <a:srgbClr val="FF0000"/>
              </a:solidFill>
            </a:endParaRPr>
          </a:p>
        </p:txBody>
      </p:sp>
    </p:spTree>
    <p:extLst>
      <p:ext uri="{BB962C8B-B14F-4D97-AF65-F5344CB8AC3E}">
        <p14:creationId xmlns:p14="http://schemas.microsoft.com/office/powerpoint/2010/main" val="324651351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75" name="Group 275"/>
          <p:cNvGrpSpPr/>
          <p:nvPr/>
        </p:nvGrpSpPr>
        <p:grpSpPr>
          <a:xfrm>
            <a:off x="4615472" y="1757650"/>
            <a:ext cx="2921623" cy="2811189"/>
            <a:chOff x="0" y="0"/>
            <a:chExt cx="2921622" cy="2811188"/>
          </a:xfrm>
        </p:grpSpPr>
        <p:sp>
          <p:nvSpPr>
            <p:cNvPr id="272" name="Shape 272"/>
            <p:cNvSpPr/>
            <p:nvPr/>
          </p:nvSpPr>
          <p:spPr>
            <a:xfrm>
              <a:off x="225495" y="2313350"/>
              <a:ext cx="2317996" cy="49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2800">
                  <a:solidFill>
                    <a:srgbClr val="740026"/>
                  </a:solidFill>
                  <a:latin typeface="Calibri"/>
                  <a:ea typeface="Calibri"/>
                  <a:cs typeface="Calibri"/>
                  <a:sym typeface="Calibri"/>
                </a:defRPr>
              </a:lvl1pPr>
            </a:lstStyle>
            <a:p>
              <a:pPr lvl="0">
                <a:defRPr sz="1800">
                  <a:solidFill>
                    <a:srgbClr val="000000"/>
                  </a:solidFill>
                </a:defRPr>
              </a:pPr>
              <a:r>
                <a:rPr sz="2800">
                  <a:solidFill>
                    <a:srgbClr val="740026"/>
                  </a:solidFill>
                </a:rPr>
                <a:t>Thank You</a:t>
              </a:r>
            </a:p>
          </p:txBody>
        </p:sp>
        <p:pic>
          <p:nvPicPr>
            <p:cNvPr id="273" name="image3.gif"/>
            <p:cNvPicPr/>
            <p:nvPr/>
          </p:nvPicPr>
          <p:blipFill>
            <a:blip r:embed="rId3">
              <a:extLst/>
            </a:blip>
            <a:stretch>
              <a:fillRect/>
            </a:stretch>
          </p:blipFill>
          <p:spPr>
            <a:xfrm>
              <a:off x="0" y="-1"/>
              <a:ext cx="2657476" cy="2143127"/>
            </a:xfrm>
            <a:prstGeom prst="rect">
              <a:avLst/>
            </a:prstGeom>
            <a:ln w="12700" cap="flat">
              <a:noFill/>
              <a:miter lim="400000"/>
            </a:ln>
            <a:effectLst/>
          </p:spPr>
        </p:pic>
        <p:sp>
          <p:nvSpPr>
            <p:cNvPr id="274" name="Shape 274"/>
            <p:cNvSpPr/>
            <p:nvPr/>
          </p:nvSpPr>
          <p:spPr>
            <a:xfrm flipH="1">
              <a:off x="2921621" y="0"/>
              <a:ext cx="2" cy="2143127"/>
            </a:xfrm>
            <a:prstGeom prst="line">
              <a:avLst/>
            </a:prstGeom>
            <a:noFill/>
            <a:ln w="22225" cap="flat">
              <a:solidFill>
                <a:srgbClr val="740027"/>
              </a:solidFill>
              <a:prstDash val="solid"/>
              <a:miter lim="800000"/>
            </a:ln>
            <a:effectLst/>
          </p:spPr>
          <p:txBody>
            <a:bodyPr wrap="square" lIns="0" tIns="0" rIns="0" bIns="0" numCol="1" anchor="t">
              <a:noAutofit/>
            </a:bodyPr>
            <a:lstStyle/>
            <a:p>
              <a:pPr lvl="0" defTabSz="457200">
                <a:defRPr sz="1200">
                  <a:latin typeface="+mn-lt"/>
                  <a:ea typeface="+mn-ea"/>
                  <a:cs typeface="+mn-cs"/>
                  <a:sym typeface="Helvetica"/>
                </a:defRPr>
              </a:pPr>
              <a:endParaRPr/>
            </a:p>
          </p:txBody>
        </p:sp>
      </p:grpSp>
      <p:sp>
        <p:nvSpPr>
          <p:cNvPr id="276" name="Shape 276"/>
          <p:cNvSpPr/>
          <p:nvPr/>
        </p:nvSpPr>
        <p:spPr>
          <a:xfrm>
            <a:off x="4615472" y="5225848"/>
            <a:ext cx="2704837" cy="8026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r>
              <a:rPr sz="1200">
                <a:solidFill>
                  <a:srgbClr val="808080"/>
                </a:solidFill>
                <a:latin typeface="Calibri"/>
                <a:ea typeface="Calibri"/>
                <a:cs typeface="Calibri"/>
                <a:sym typeface="Calibri"/>
              </a:rPr>
              <a:t>© </a:t>
            </a:r>
            <a:br>
              <a:rPr sz="1200">
                <a:solidFill>
                  <a:srgbClr val="808080"/>
                </a:solidFill>
                <a:latin typeface="Calibri"/>
                <a:ea typeface="Calibri"/>
                <a:cs typeface="Calibri"/>
                <a:sym typeface="Calibri"/>
              </a:rPr>
            </a:br>
            <a:r>
              <a:rPr sz="1200">
                <a:latin typeface="Calibri"/>
                <a:ea typeface="Calibri"/>
                <a:cs typeface="Calibri"/>
                <a:sym typeface="Calibri"/>
              </a:rPr>
              <a:t>2016. All Rights  Reserved </a:t>
            </a:r>
            <a:br>
              <a:rPr sz="1200">
                <a:latin typeface="Calibri"/>
                <a:ea typeface="Calibri"/>
                <a:cs typeface="Calibri"/>
                <a:sym typeface="Calibri"/>
              </a:rPr>
            </a:br>
            <a:r>
              <a:rPr sz="1200">
                <a:latin typeface="Calibri"/>
                <a:ea typeface="Calibri"/>
                <a:cs typeface="Calibri"/>
                <a:sym typeface="Calibri"/>
              </a:rPr>
              <a:t>Verbanet Technologies LLC</a:t>
            </a:r>
            <a:br>
              <a:rPr sz="1200">
                <a:latin typeface="Calibri"/>
                <a:ea typeface="Calibri"/>
                <a:cs typeface="Calibri"/>
                <a:sym typeface="Calibri"/>
              </a:rPr>
            </a:br>
            <a:r>
              <a:rPr sz="1200">
                <a:latin typeface="Calibri"/>
                <a:ea typeface="Calibri"/>
                <a:cs typeface="Calibri"/>
                <a:sym typeface="Calibri"/>
              </a:rPr>
              <a:t>www.verbat.com</a:t>
            </a:r>
          </a:p>
        </p:txBody>
      </p:sp>
      <p:sp>
        <p:nvSpPr>
          <p:cNvPr id="277" name="Shape 277"/>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40</a:t>
            </a:fld>
            <a:endParaRPr sz="1200">
              <a:solidFill>
                <a:srgbClr val="888888"/>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101107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3" y="119691"/>
            <a:ext cx="11210145" cy="6610884"/>
          </a:xfrm>
          <a:prstGeom prst="rect">
            <a:avLst/>
          </a:prstGeom>
        </p:spPr>
      </p:pic>
    </p:spTree>
    <p:extLst>
      <p:ext uri="{BB962C8B-B14F-4D97-AF65-F5344CB8AC3E}">
        <p14:creationId xmlns:p14="http://schemas.microsoft.com/office/powerpoint/2010/main" val="420947957"/>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Shape 125"/>
          <p:cNvSpPr/>
          <p:nvPr/>
        </p:nvSpPr>
        <p:spPr>
          <a:xfrm>
            <a:off x="220924" y="228624"/>
            <a:ext cx="5901582"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Scope</a:t>
            </a:r>
          </a:p>
        </p:txBody>
      </p:sp>
      <p:sp>
        <p:nvSpPr>
          <p:cNvPr id="127" name="Shape 127"/>
          <p:cNvSpPr>
            <a:spLocks noGrp="1"/>
          </p:cNvSpPr>
          <p:nvPr>
            <p:ph type="sldNum" sz="quarter" idx="2"/>
          </p:nvPr>
        </p:nvSpPr>
        <p:spPr>
          <a:xfrm>
            <a:off x="9284674" y="6330901"/>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7</a:t>
            </a:fld>
            <a:endParaRPr sz="1200">
              <a:solidFill>
                <a:srgbClr val="888888"/>
              </a:solidFill>
            </a:endParaRPr>
          </a:p>
        </p:txBody>
      </p:sp>
      <p:sp>
        <p:nvSpPr>
          <p:cNvPr id="13" name="Text Placeholder 2"/>
          <p:cNvSpPr txBox="1">
            <a:spLocks/>
          </p:cNvSpPr>
          <p:nvPr/>
        </p:nvSpPr>
        <p:spPr>
          <a:xfrm>
            <a:off x="7096260" y="1689353"/>
            <a:ext cx="2973946" cy="378956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lvl1pPr marL="228600" indent="-228600">
              <a:lnSpc>
                <a:spcPct val="90000"/>
              </a:lnSpc>
              <a:spcBef>
                <a:spcPts val="1000"/>
              </a:spcBef>
              <a:buSzPct val="100000"/>
              <a:buFont typeface="Arial"/>
              <a:buChar char="•"/>
              <a:defRPr sz="2800">
                <a:latin typeface="Calibri"/>
                <a:ea typeface="Calibri"/>
                <a:cs typeface="Calibri"/>
                <a:sym typeface="Calibri"/>
              </a:defRPr>
            </a:lvl1pPr>
            <a:lvl2pPr marL="723900" indent="-266700">
              <a:lnSpc>
                <a:spcPct val="90000"/>
              </a:lnSpc>
              <a:spcBef>
                <a:spcPts val="1000"/>
              </a:spcBef>
              <a:buSzPct val="100000"/>
              <a:buFont typeface="Arial"/>
              <a:buChar char="•"/>
              <a:defRPr sz="2800">
                <a:latin typeface="Calibri"/>
                <a:ea typeface="Calibri"/>
                <a:cs typeface="Calibri"/>
                <a:sym typeface="Calibri"/>
              </a:defRPr>
            </a:lvl2pPr>
            <a:lvl3pPr marL="1234438" indent="-320038">
              <a:lnSpc>
                <a:spcPct val="90000"/>
              </a:lnSpc>
              <a:spcBef>
                <a:spcPts val="1000"/>
              </a:spcBef>
              <a:buSzPct val="100000"/>
              <a:buFont typeface="Arial"/>
              <a:buChar char="•"/>
              <a:defRPr sz="2800">
                <a:latin typeface="Calibri"/>
                <a:ea typeface="Calibri"/>
                <a:cs typeface="Calibri"/>
                <a:sym typeface="Calibri"/>
              </a:defRPr>
            </a:lvl3pPr>
            <a:lvl4pPr marL="1727200" indent="-355600">
              <a:lnSpc>
                <a:spcPct val="90000"/>
              </a:lnSpc>
              <a:spcBef>
                <a:spcPts val="1000"/>
              </a:spcBef>
              <a:buSzPct val="100000"/>
              <a:buFont typeface="Arial"/>
              <a:buChar char="•"/>
              <a:defRPr sz="2800">
                <a:latin typeface="Calibri"/>
                <a:ea typeface="Calibri"/>
                <a:cs typeface="Calibri"/>
                <a:sym typeface="Calibri"/>
              </a:defRPr>
            </a:lvl4pPr>
            <a:lvl5pPr marL="2184400" indent="-355600">
              <a:lnSpc>
                <a:spcPct val="90000"/>
              </a:lnSpc>
              <a:spcBef>
                <a:spcPts val="1000"/>
              </a:spcBef>
              <a:buSzPct val="100000"/>
              <a:buFont typeface="Arial"/>
              <a:buChar char="•"/>
              <a:defRPr sz="2800">
                <a:latin typeface="Calibri"/>
                <a:ea typeface="Calibri"/>
                <a:cs typeface="Calibri"/>
                <a:sym typeface="Calibri"/>
              </a:defRPr>
            </a:lvl5pPr>
            <a:lvl6pPr marL="2641600" indent="-355600">
              <a:lnSpc>
                <a:spcPct val="90000"/>
              </a:lnSpc>
              <a:spcBef>
                <a:spcPts val="1000"/>
              </a:spcBef>
              <a:buSzPct val="100000"/>
              <a:buFont typeface="Arial"/>
              <a:buChar char="•"/>
              <a:defRPr sz="2800">
                <a:latin typeface="Calibri"/>
                <a:ea typeface="Calibri"/>
                <a:cs typeface="Calibri"/>
                <a:sym typeface="Calibri"/>
              </a:defRPr>
            </a:lvl6pPr>
            <a:lvl7pPr marL="3098800" indent="-355600">
              <a:lnSpc>
                <a:spcPct val="90000"/>
              </a:lnSpc>
              <a:spcBef>
                <a:spcPts val="1000"/>
              </a:spcBef>
              <a:buSzPct val="100000"/>
              <a:buFont typeface="Arial"/>
              <a:buChar char="•"/>
              <a:defRPr sz="2800">
                <a:latin typeface="Calibri"/>
                <a:ea typeface="Calibri"/>
                <a:cs typeface="Calibri"/>
                <a:sym typeface="Calibri"/>
              </a:defRPr>
            </a:lvl7pPr>
            <a:lvl8pPr marL="3556000" indent="-355600">
              <a:lnSpc>
                <a:spcPct val="90000"/>
              </a:lnSpc>
              <a:spcBef>
                <a:spcPts val="1000"/>
              </a:spcBef>
              <a:buSzPct val="100000"/>
              <a:buFont typeface="Arial"/>
              <a:buChar char="•"/>
              <a:defRPr sz="2800">
                <a:latin typeface="Calibri"/>
                <a:ea typeface="Calibri"/>
                <a:cs typeface="Calibri"/>
                <a:sym typeface="Calibri"/>
              </a:defRPr>
            </a:lvl8pPr>
            <a:lvl9pPr marL="4013200" indent="-355600">
              <a:lnSpc>
                <a:spcPct val="90000"/>
              </a:lnSpc>
              <a:spcBef>
                <a:spcPts val="1000"/>
              </a:spcBef>
              <a:buSzPct val="100000"/>
              <a:buFont typeface="Arial"/>
              <a:buChar char="•"/>
              <a:defRPr sz="2800">
                <a:latin typeface="Calibri"/>
                <a:ea typeface="Calibri"/>
                <a:cs typeface="Calibri"/>
                <a:sym typeface="Calibri"/>
              </a:defRPr>
            </a:lvl9pPr>
          </a:lstStyle>
          <a:p>
            <a:pPr marL="0" indent="0">
              <a:buFont typeface="Arial"/>
              <a:buNone/>
            </a:pPr>
            <a:r>
              <a:rPr lang="en-US" dirty="0" smtClean="0"/>
              <a:t>System Features</a:t>
            </a:r>
          </a:p>
          <a:p>
            <a:pPr marL="514350" indent="-514350">
              <a:buFont typeface="Arial"/>
              <a:buAutoNum type="arabicPeriod"/>
            </a:pPr>
            <a:r>
              <a:rPr lang="en-US" sz="1600" dirty="0" smtClean="0"/>
              <a:t>Create card</a:t>
            </a:r>
          </a:p>
          <a:p>
            <a:pPr marL="514350" indent="-514350">
              <a:buFont typeface="Arial"/>
              <a:buAutoNum type="arabicPeriod"/>
            </a:pPr>
            <a:r>
              <a:rPr lang="en-US" sz="1600" dirty="0" smtClean="0"/>
              <a:t>Track purchases</a:t>
            </a:r>
          </a:p>
          <a:p>
            <a:pPr marL="514350" indent="-514350">
              <a:buFont typeface="Arial"/>
              <a:buAutoNum type="arabicPeriod"/>
            </a:pPr>
            <a:r>
              <a:rPr lang="en-US" sz="1600" dirty="0" smtClean="0"/>
              <a:t>Track reward points</a:t>
            </a:r>
          </a:p>
          <a:p>
            <a:pPr marL="514350" indent="-514350">
              <a:buFont typeface="Arial"/>
              <a:buAutoNum type="arabicPeriod"/>
            </a:pPr>
            <a:r>
              <a:rPr lang="en-US" sz="1600" dirty="0" smtClean="0"/>
              <a:t>Point value assignment</a:t>
            </a:r>
          </a:p>
          <a:p>
            <a:pPr marL="514350" indent="-514350">
              <a:buFont typeface="Arial"/>
              <a:buAutoNum type="arabicPeriod"/>
            </a:pPr>
            <a:r>
              <a:rPr lang="en-US" sz="1600" dirty="0" smtClean="0"/>
              <a:t>Determine customer profile</a:t>
            </a:r>
          </a:p>
          <a:p>
            <a:pPr marL="514350" indent="-514350">
              <a:buFont typeface="Arial"/>
              <a:buAutoNum type="arabicPeriod"/>
            </a:pPr>
            <a:r>
              <a:rPr lang="en-US" sz="1600" dirty="0" smtClean="0"/>
              <a:t>Track coupon </a:t>
            </a:r>
          </a:p>
          <a:p>
            <a:pPr marL="514350" indent="-514350">
              <a:buFont typeface="Arial"/>
              <a:buAutoNum type="arabicPeriod"/>
            </a:pPr>
            <a:r>
              <a:rPr lang="en-US" sz="1600" dirty="0" smtClean="0"/>
              <a:t>Track bonus points</a:t>
            </a:r>
          </a:p>
          <a:p>
            <a:pPr marL="514350" indent="-514350">
              <a:buFont typeface="Arial"/>
              <a:buAutoNum type="arabicPeriod"/>
            </a:pPr>
            <a:r>
              <a:rPr lang="en-US" sz="1600" dirty="0" smtClean="0"/>
              <a:t>Geo-fencing</a:t>
            </a:r>
          </a:p>
          <a:p>
            <a:pPr marL="514350" indent="-514350">
              <a:buFont typeface="Arial"/>
              <a:buAutoNum type="arabicPeriod"/>
            </a:pPr>
            <a:r>
              <a:rPr lang="en-US" sz="1600" dirty="0" smtClean="0"/>
              <a:t>Redemptions</a:t>
            </a:r>
            <a:endParaRPr lang="en-US" sz="1600"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5530" y="0"/>
            <a:ext cx="11844389" cy="6659217"/>
          </a:xfrm>
          <a:prstGeom prst="rect">
            <a:avLst/>
          </a:prstGeom>
        </p:spPr>
      </p:pic>
      <p:sp>
        <p:nvSpPr>
          <p:cNvPr id="5" name="Multiply 4"/>
          <p:cNvSpPr/>
          <p:nvPr/>
        </p:nvSpPr>
        <p:spPr>
          <a:xfrm>
            <a:off x="3432313" y="4108173"/>
            <a:ext cx="940905" cy="848139"/>
          </a:xfrm>
          <a:prstGeom prst="mathMultiply">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Neue"/>
            </a:endParaRPr>
          </a:p>
        </p:txBody>
      </p:sp>
      <p:sp>
        <p:nvSpPr>
          <p:cNvPr id="6" name="Multiply 5"/>
          <p:cNvSpPr/>
          <p:nvPr/>
        </p:nvSpPr>
        <p:spPr>
          <a:xfrm>
            <a:off x="7653130" y="3081129"/>
            <a:ext cx="940905" cy="848139"/>
          </a:xfrm>
          <a:prstGeom prst="mathMultiply">
            <a:avLst/>
          </a:prstGeom>
          <a:ln/>
        </p:spPr>
        <p:style>
          <a:lnRef idx="2">
            <a:schemeClr val="dk1">
              <a:shade val="50000"/>
            </a:schemeClr>
          </a:lnRef>
          <a:fillRef idx="1">
            <a:schemeClr val="dk1"/>
          </a:fillRef>
          <a:effectRef idx="0">
            <a:schemeClr val="dk1"/>
          </a:effectRef>
          <a:fontRef idx="minor">
            <a:schemeClr val="lt1"/>
          </a:fontRef>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Helvetica Neue"/>
            </a:endParaRPr>
          </a:p>
        </p:txBody>
      </p:sp>
    </p:spTree>
    <p:extLst>
      <p:ext uri="{BB962C8B-B14F-4D97-AF65-F5344CB8AC3E}">
        <p14:creationId xmlns:p14="http://schemas.microsoft.com/office/powerpoint/2010/main" val="216326610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9620185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48312"/>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48312"/>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48312"/>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48312"/>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6589</TotalTime>
  <Words>1294</Words>
  <Application>Microsoft Office PowerPoint</Application>
  <PresentationFormat>Widescreen</PresentationFormat>
  <Paragraphs>290</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Gill Sans MT</vt:lpstr>
      <vt:lpstr>Helvetica</vt:lpstr>
      <vt:lpstr>Helvetica Neue</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Verbat</dc:creator>
  <cp:lastModifiedBy>Prashant Thomas</cp:lastModifiedBy>
  <cp:revision>117</cp:revision>
  <dcterms:modified xsi:type="dcterms:W3CDTF">2017-07-01T11:40:22Z</dcterms:modified>
</cp:coreProperties>
</file>